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4"/>
  </p:notesMasterIdLst>
  <p:sldIdLst>
    <p:sldId id="256" r:id="rId2"/>
    <p:sldId id="477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8" r:id="rId2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7080" autoAdjust="0"/>
  </p:normalViewPr>
  <p:slideViewPr>
    <p:cSldViewPr snapToGrid="0" snapToObjects="1">
      <p:cViewPr>
        <p:scale>
          <a:sx n="100" d="100"/>
          <a:sy n="100" d="100"/>
        </p:scale>
        <p:origin x="-1288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928"/>
    </p:cViewPr>
  </p:sorterViewPr>
  <p:notesViewPr>
    <p:cSldViewPr snapToGrid="0" snapToObjects="1">
      <p:cViewPr varScale="1">
        <p:scale>
          <a:sx n="73" d="100"/>
          <a:sy n="73" d="100"/>
        </p:scale>
        <p:origin x="-30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224" Type="http://schemas.openxmlformats.org/officeDocument/2006/relationships/notesMaster" Target="notesMasters/notesMaster1.xml"/><Relationship Id="rId225" Type="http://schemas.openxmlformats.org/officeDocument/2006/relationships/printerSettings" Target="printerSettings/printerSettings1.bin"/><Relationship Id="rId226" Type="http://schemas.openxmlformats.org/officeDocument/2006/relationships/presProps" Target="presProps.xml"/><Relationship Id="rId227" Type="http://schemas.openxmlformats.org/officeDocument/2006/relationships/viewProps" Target="viewProps.xml"/><Relationship Id="rId228" Type="http://schemas.openxmlformats.org/officeDocument/2006/relationships/theme" Target="theme/theme1.xml"/><Relationship Id="rId229" Type="http://schemas.openxmlformats.org/officeDocument/2006/relationships/tableStyles" Target="tableStyles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348A1-7BC9-BB43-9BA7-70BCF932602D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34C10-8B43-3D47-8DD0-5CFAD289C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5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4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5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0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1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2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89723-E75F-470C-A1B6-2CCF6662BC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54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EC43CE-9A80-B248-9780-8B5231E21F65}" type="slidenum">
              <a:rPr lang="en-US"/>
              <a:pPr/>
              <a:t>12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140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A2DE9D-16B5-6A47-A8C4-ECC6F7C642B9}" type="slidenum">
              <a:rPr lang="en-US"/>
              <a:pPr/>
              <a:t>13</a:t>
            </a:fld>
            <a:endParaRPr 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2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196F34-BD26-3347-8DC9-14D16077C0D5}" type="slidenum">
              <a:rPr lang="en-US"/>
              <a:pPr/>
              <a:t>14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8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160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4FF246-E924-F945-A0A8-9232CA186504}" type="slidenum">
              <a:rPr lang="en-US" sz="1200"/>
              <a:pPr/>
              <a:t>167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72768F-5185-8844-AE55-4AF5DBB74E22}" type="slidenum">
              <a:rPr lang="en-US" sz="1200"/>
              <a:pPr/>
              <a:t>187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65F943-9C93-D548-B113-96785AF34D23}" type="slidenum">
              <a:rPr lang="en-US" sz="1200"/>
              <a:pPr/>
              <a:t>188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240DEA6-3221-3B4C-A1E2-1FF6337CD575}" type="slidenum">
              <a:rPr lang="en-US" sz="1200"/>
              <a:pPr/>
              <a:t>189</a:t>
            </a:fld>
            <a:endParaRPr lang="en-US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AAC3C6-803D-4243-A19C-C0D0C8519DC8}" type="slidenum">
              <a:rPr lang="en-US" sz="1200"/>
              <a:pPr/>
              <a:t>190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6E27018-9F47-914A-8264-8796A3F0B4C0}" type="slidenum">
              <a:rPr lang="en-US" sz="1200"/>
              <a:pPr/>
              <a:t>198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6A2AF9-3C03-A14F-99E2-0245D5179312}" type="slidenum">
              <a:rPr lang="en-US"/>
              <a:pPr/>
              <a:t>15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026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3" name="Rectangle 102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6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A144FE-E828-A440-A416-BC891F3FC63A}" type="slidenum">
              <a:rPr lang="en-US" sz="1200"/>
              <a:pPr/>
              <a:t>205</a:t>
            </a:fld>
            <a:endParaRPr lang="en-US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27924E-1D52-A544-994B-A1566D7C1958}" type="slidenum">
              <a:rPr lang="en-US" sz="1200"/>
              <a:pPr/>
              <a:t>206</a:t>
            </a:fld>
            <a:endParaRPr lang="en-US" sz="1200"/>
          </a:p>
        </p:txBody>
      </p:sp>
      <p:sp>
        <p:nvSpPr>
          <p:cNvPr id="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0413" cy="3427412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0413" cy="3427412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276998-72E6-2A48-9622-7F01D33F6161}" type="slidenum">
              <a:rPr lang="en-US" sz="1200"/>
              <a:pPr/>
              <a:t>207</a:t>
            </a:fld>
            <a:endParaRPr lang="en-US" sz="1200"/>
          </a:p>
        </p:txBody>
      </p:sp>
      <p:sp>
        <p:nvSpPr>
          <p:cNvPr id="1536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8AD8E7F-216B-0849-A745-61028BF0145E}" type="slidenum">
              <a:rPr lang="en-US" sz="1200"/>
              <a:pPr/>
              <a:t>209</a:t>
            </a:fld>
            <a:endParaRPr lang="en-US" sz="1200"/>
          </a:p>
        </p:txBody>
      </p:sp>
      <p:sp>
        <p:nvSpPr>
          <p:cNvPr id="1741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FA7F03-E258-6A4A-8ACA-331DC70C20D3}" type="slidenum">
              <a:rPr lang="en-US"/>
              <a:pPr/>
              <a:t>16</a:t>
            </a:fld>
            <a:endParaRPr lang="en-US"/>
          </a:p>
        </p:txBody>
      </p:sp>
      <p:sp>
        <p:nvSpPr>
          <p:cNvPr id="522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A9EE7A5-E163-4E40-9A25-ADB11DC60E1C}" type="slidenum">
              <a:rPr lang="en-US" sz="1200"/>
              <a:pPr/>
              <a:t>210</a:t>
            </a:fld>
            <a:endParaRPr 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EF45396-FCF0-AD4B-85B3-2E5859A7E431}" type="slidenum">
              <a:rPr lang="en-US" sz="1200"/>
              <a:pPr/>
              <a:t>211</a:t>
            </a:fld>
            <a:endParaRPr lang="en-US" sz="1200"/>
          </a:p>
        </p:txBody>
      </p:sp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/>
              <a:t>A memento a presented by the Internet Archive.</a:t>
            </a:r>
          </a:p>
        </p:txBody>
      </p:sp>
      <p:sp>
        <p:nvSpPr>
          <p:cNvPr id="12083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AE014895-45C4-574F-9A26-041C961B5DC6}" type="slidenum">
              <a:rPr lang="en-US" sz="1200">
                <a:latin typeface="Calibri" charset="0"/>
              </a:rPr>
              <a:pPr algn="r" eaLnBrk="1" hangingPunct="1"/>
              <a:t>211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9D14A28-F39D-9A46-BAD4-3400178D1BF8}" type="slidenum">
              <a:rPr lang="en-US" sz="1200"/>
              <a:pPr/>
              <a:t>212</a:t>
            </a:fld>
            <a:endParaRPr lang="en-US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6FF7144-8BB4-7A49-8008-5A91B0B744A5}" type="slidenum">
              <a:rPr lang="en-US" sz="1200"/>
              <a:pPr/>
              <a:t>213</a:t>
            </a:fld>
            <a:endParaRPr lang="en-US" sz="1200"/>
          </a:p>
        </p:txBody>
      </p:sp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/>
              <a:t>mindist = minimum distance = closest</a:t>
            </a:r>
          </a:p>
          <a:p>
            <a:pPr defTabSz="457200" eaLnBrk="1" hangingPunct="1">
              <a:spcBef>
                <a:spcPct val="0"/>
              </a:spcBef>
            </a:pPr>
            <a:r>
              <a:rPr lang="en-US"/>
              <a:t>bracket = closest, but choose bracket if available</a:t>
            </a:r>
          </a:p>
          <a:p>
            <a:pPr defTabSz="457200"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49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C0D86984-D435-E741-B385-5B78F9D2B6FE}" type="slidenum">
              <a:rPr lang="en-US" sz="1200">
                <a:latin typeface="Calibri" charset="0"/>
              </a:rPr>
              <a:pPr algn="r" eaLnBrk="1" hangingPunct="1"/>
              <a:t>213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3130B2-3110-0F48-9081-E68642513166}" type="slidenum">
              <a:rPr lang="en-US"/>
              <a:pPr/>
              <a:t>214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230A44-5E33-5647-8511-7A95A83722CB}" type="slidenum">
              <a:rPr lang="en-US"/>
              <a:pPr/>
              <a:t>215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46B156-1318-5041-BA47-B70CAE1B9EC6}" type="slidenum">
              <a:rPr lang="en-US"/>
              <a:pPr/>
              <a:t>216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325679-F571-9347-87D6-A2BBDEF04070}" type="slidenum">
              <a:rPr lang="en-US"/>
              <a:pPr/>
              <a:t>217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A2BE1B-5D15-234D-9CC3-015C31BC9D68}" type="slidenum">
              <a:rPr lang="en-US"/>
              <a:pPr/>
              <a:t>218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E8CEFC-89B6-D446-93AB-85D797432824}" type="slidenum">
              <a:rPr lang="en-US"/>
              <a:pPr/>
              <a:t>219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39BCA3-CBCC-224C-9806-DA37E94B1625}" type="slidenum">
              <a:rPr lang="en-US"/>
              <a:pPr/>
              <a:t>17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7492F4-B89E-3D40-8C2C-8F4447819BC2}" type="slidenum">
              <a:rPr lang="en-US"/>
              <a:pPr/>
              <a:t>18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42828F-02BC-5F4D-BA21-E3A54C1FC319}" type="slidenum">
              <a:rPr lang="en-US"/>
              <a:pPr/>
              <a:t>19</a:t>
            </a:fld>
            <a:endParaRPr lang="en-US"/>
          </a:p>
        </p:txBody>
      </p:sp>
      <p:sp>
        <p:nvSpPr>
          <p:cNvPr id="542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16B531-7972-0449-90E7-E984E2D03A16}" type="slidenum">
              <a:rPr lang="en-US"/>
              <a:pPr/>
              <a:t>20</a:t>
            </a:fld>
            <a:endParaRPr lang="en-US"/>
          </a:p>
        </p:txBody>
      </p:sp>
      <p:sp>
        <p:nvSpPr>
          <p:cNvPr id="552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F54915-8578-A94F-8C2E-4C268C40298C}" type="slidenum">
              <a:rPr lang="en-US"/>
              <a:pPr/>
              <a:t>21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137294-D86A-6B45-9263-073F62990B63}" type="slidenum">
              <a:rPr lang="en-US"/>
              <a:pPr/>
              <a:t>3</a:t>
            </a:fld>
            <a:endParaRPr lang="en-US"/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18E802-F9B1-8541-B921-B1B901D62861}" type="slidenum">
              <a:rPr lang="en-US"/>
              <a:pPr/>
              <a:t>22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6EB162-0A09-7147-AAF6-5C38B76EDADD}" type="slidenum">
              <a:rPr lang="en-US"/>
              <a:pPr/>
              <a:t>23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C78AC8-C139-E94A-9A0D-CE69E72C4AF9}" type="slidenum">
              <a:rPr lang="en-US"/>
              <a:pPr/>
              <a:t>26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EB163F-F4CE-A640-8011-C4FFA31332B0}" type="slidenum">
              <a:rPr lang="en-US"/>
              <a:pPr/>
              <a:t>28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FEDBDB-84B5-254E-A290-0F7B09FCF24C}" type="slidenum">
              <a:rPr lang="en-US"/>
              <a:pPr/>
              <a:t>29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233186-6BEE-AE49-A1EF-E2617EFEC5CF}" type="slidenum">
              <a:rPr lang="en-US"/>
              <a:pPr/>
              <a:t>30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BF1A21-C714-0D4D-A94E-2E04E031EB1B}" type="slidenum">
              <a:rPr lang="en-US"/>
              <a:pPr/>
              <a:t>31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7D90F4-7173-8940-A3A2-FCFAAAE25840}" type="slidenum">
              <a:rPr lang="en-US"/>
              <a:pPr/>
              <a:t>32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37FF40-8BA3-674D-95EE-3F7B4558BD8B}" type="slidenum">
              <a:rPr lang="en-US"/>
              <a:pPr/>
              <a:t>33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34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AEE5A-8CCA-754D-9E1D-4F86C827057A}" type="slidenum">
              <a:rPr lang="en-US"/>
              <a:pPr/>
              <a:t>4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35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A8B282AE-AEF9-4445-A74E-F336CE0A9969}" type="slidenum">
              <a:rPr lang="en-US" sz="1200"/>
              <a:pPr algn="r" eaLnBrk="1" hangingPunct="1"/>
              <a:t>36</a:t>
            </a:fld>
            <a:endParaRPr lang="en-US" sz="1200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CCB1E-116A-1242-B1BD-5CAB0CC1CA6E}" type="slidenum">
              <a:rPr lang="en-US" sz="1200" b="0">
                <a:solidFill>
                  <a:schemeClr val="tx1"/>
                </a:solidFill>
              </a:rPr>
              <a:pPr eaLnBrk="1" hangingPunct="1"/>
              <a:t>41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739AA2B-88A3-7845-8154-C8EEE8670849}" type="slidenum">
              <a:rPr lang="en-US" sz="1200" b="0">
                <a:solidFill>
                  <a:schemeClr val="tx1"/>
                </a:solidFill>
              </a:rPr>
              <a:pPr eaLnBrk="1" hangingPunct="1"/>
              <a:t>42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8135F0-65C2-0D40-881B-C0B1C8A5AC3A}" type="slidenum">
              <a:rPr lang="en-US" sz="1200" b="0">
                <a:solidFill>
                  <a:schemeClr val="tx1"/>
                </a:solidFill>
              </a:rPr>
              <a:pPr eaLnBrk="1" hangingPunct="1"/>
              <a:t>43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44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A8245C3-145F-8B47-B861-456187DD7641}" type="slidenum">
              <a:rPr lang="en-US" sz="1200" b="0">
                <a:solidFill>
                  <a:schemeClr val="tx1"/>
                </a:solidFill>
              </a:rPr>
              <a:pPr eaLnBrk="1" hangingPunct="1"/>
              <a:t>45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4719CD0-0B84-504B-AC9A-D8B2C84920C9}" type="slidenum">
              <a:rPr lang="en-US" sz="1200"/>
              <a:pPr algn="r" eaLnBrk="1" hangingPunct="1"/>
              <a:t>46</a:t>
            </a:fld>
            <a:endParaRPr lang="en-US" sz="1200"/>
          </a:p>
        </p:txBody>
      </p:sp>
      <p:sp>
        <p:nvSpPr>
          <p:cNvPr id="115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7315F95-64B6-AC40-9562-4CBD849CCA50}" type="slidenum">
              <a:rPr lang="en-US" sz="1200"/>
              <a:pPr algn="r" eaLnBrk="1" hangingPunct="1"/>
              <a:t>47</a:t>
            </a:fld>
            <a:endParaRPr lang="en-US" sz="1200"/>
          </a:p>
        </p:txBody>
      </p:sp>
      <p:sp>
        <p:nvSpPr>
          <p:cNvPr id="117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7D415-0090-2B4E-B052-17519CC72240}" type="slidenum">
              <a:rPr lang="en-US"/>
              <a:pPr/>
              <a:t>5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90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595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800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05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D0C66A9A-069B-D945-BCB0-224EECA67573}" type="slidenum">
              <a:rPr lang="en-US" sz="1200"/>
              <a:pPr algn="r" eaLnBrk="1" hangingPunct="1"/>
              <a:t>54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1F8C754-C1D8-444E-A1F5-C5A6F2F1EB99}" type="slidenum">
              <a:rPr lang="en-US" sz="1200"/>
              <a:pPr algn="r" eaLnBrk="1" hangingPunct="1"/>
              <a:t>55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56EC3FB5-0C8B-464B-985E-A8448BD8CADB}" type="slidenum">
              <a:rPr lang="en-US" sz="1200"/>
              <a:pPr algn="r" eaLnBrk="1" hangingPunct="1"/>
              <a:t>56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30351BE-4BCC-2646-A8E2-F07BDA1E3163}" type="slidenum">
              <a:rPr lang="en-US" sz="1200"/>
              <a:pPr algn="r" eaLnBrk="1" hangingPunct="1"/>
              <a:t>57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689DBA9-AA02-5247-A393-DD9F0D0603BF}" type="slidenum">
              <a:rPr lang="en-US" sz="1200"/>
              <a:pPr algn="r" eaLnBrk="1" hangingPunct="1"/>
              <a:t>58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AD7874-72EE-CD49-BB0A-205603E76B03}" type="slidenum">
              <a:rPr lang="en-US"/>
              <a:pPr/>
              <a:t>6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3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4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257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6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8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07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08388-B047-3A44-AF0F-40097DCCFF91}" type="slidenum">
              <a:rPr lang="en-US"/>
              <a:pPr/>
              <a:t>7</a:t>
            </a:fld>
            <a:endParaRPr lang="en-US"/>
          </a:p>
        </p:txBody>
      </p:sp>
      <p:sp>
        <p:nvSpPr>
          <p:cNvPr id="78850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281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691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896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101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305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6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3D3A2DA-40CE-4D4F-93E7-312F3A26BCE3}" type="slidenum">
              <a:rPr lang="en-US" sz="1200"/>
              <a:pPr algn="r" eaLnBrk="1" hangingPunct="1"/>
              <a:t>75</a:t>
            </a:fld>
            <a:endParaRPr lang="en-US" sz="1200"/>
          </a:p>
        </p:txBody>
      </p:sp>
      <p:sp>
        <p:nvSpPr>
          <p:cNvPr id="175107" name="Text Box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5108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A328A72-174A-354C-9F45-DA14F40706D4}" type="slidenum">
              <a:rPr lang="en-US" sz="1200"/>
              <a:pPr algn="r" eaLnBrk="1" hangingPunct="1"/>
              <a:t>76</a:t>
            </a:fld>
            <a:endParaRPr lang="en-US" sz="1200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1A1AF73-825B-B140-97BC-F1F4FA7CC95B}" type="slidenum">
              <a:rPr lang="en-US" sz="1200"/>
              <a:pPr algn="r" eaLnBrk="1" hangingPunct="1"/>
              <a:t>77</a:t>
            </a:fld>
            <a:endParaRPr lang="en-US" sz="1200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8922FEE-D594-734C-9940-81E9FE74B9CB}" type="slidenum">
              <a:rPr lang="en-US" sz="1200"/>
              <a:pPr algn="r" eaLnBrk="1" hangingPunct="1"/>
              <a:t>78</a:t>
            </a:fld>
            <a:endParaRPr lang="en-US" sz="1200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392947-BECC-BD4D-BE3D-32198CCE49B6}" type="slidenum">
              <a:rPr lang="en-US"/>
              <a:pPr/>
              <a:t>8</a:t>
            </a:fld>
            <a:endParaRPr lang="en-US"/>
          </a:p>
        </p:txBody>
      </p:sp>
      <p:sp>
        <p:nvSpPr>
          <p:cNvPr id="634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B381D06-BE72-FF48-966A-FAAE15807F9C}" type="slidenum">
              <a:rPr lang="en-US" sz="1200"/>
              <a:pPr algn="r" eaLnBrk="1" hangingPunct="1"/>
              <a:t>79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40A37FBB-8C71-4E45-9161-3AD977232BA4}" type="slidenum">
              <a:rPr lang="en-US" sz="1200"/>
              <a:pPr algn="r" eaLnBrk="1" hangingPunct="1"/>
              <a:t>80</a:t>
            </a:fld>
            <a:endParaRPr lang="en-US" sz="1200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9DD77A40-D935-6C44-A750-A603B1CA7C68}" type="slidenum">
              <a:rPr lang="en-US" sz="1200"/>
              <a:pPr algn="r" eaLnBrk="1" hangingPunct="1"/>
              <a:t>81</a:t>
            </a:fld>
            <a:endParaRPr lang="en-US" sz="1200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94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hape 3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6066" name="Shape 3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hape 4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4" name="Shape 4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Shape 4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2" name="Shape 5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Shape 55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2210" name="Shape 56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Shape 61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4258" name="Shape 6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hape 67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6306" name="Shape 68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35BB27-3A27-C244-9EFF-BC5A1E2591BC}" type="slidenum">
              <a:rPr lang="en-US"/>
              <a:pPr/>
              <a:t>10</a:t>
            </a:fld>
            <a:endParaRPr lang="en-US"/>
          </a:p>
        </p:txBody>
      </p:sp>
      <p:sp>
        <p:nvSpPr>
          <p:cNvPr id="80898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 eaLnBrk="1" hangingPunct="1"/>
            <a:fld id="{CFAF699E-028F-A04D-B2A1-3B71D10F5AE3}" type="slidenum">
              <a:rPr lang="en-US" sz="1200">
                <a:latin typeface="Arial" charset="0"/>
              </a:rPr>
              <a:pPr algn="r" eaLnBrk="1" hangingPunct="1"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hape 73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8354" name="Shape 74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hape 7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2" name="Shape 8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hape 8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2450" name="Shape 8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hape 9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4498" name="Shape 9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Shape 98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6546" name="Shape 99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Shape 104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8594" name="Shape 105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Shape 110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0642" name="Shape 111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Shape 11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2690" name="Shape 11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4738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DFC4FA-7E1F-C142-B8AE-D285E129D1E9}" type="slidenum">
              <a:rPr lang="en-US"/>
              <a:pPr/>
              <a:t>11</a:t>
            </a:fld>
            <a:endParaRPr lang="en-US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CCB1E-116A-1242-B1BD-5CAB0CC1CA6E}" type="slidenum">
              <a:rPr lang="en-US" sz="1200" b="0">
                <a:solidFill>
                  <a:schemeClr val="tx1"/>
                </a:solidFill>
              </a:rPr>
              <a:pPr eaLnBrk="1" hangingPunct="1"/>
              <a:t>123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14400" eaLnBrk="1" hangingPunct="1"/>
            <a:fld id="{3D0FEEA7-A900-D247-A494-D1962DEC5410}" type="slidenum">
              <a:rPr lang="en-US" sz="1200"/>
              <a:pPr algn="r" defTabSz="914400" eaLnBrk="1" hangingPunct="1"/>
              <a:t>129</a:t>
            </a:fld>
            <a:endParaRPr 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4400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27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04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147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4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5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4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4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4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8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189FC-5838-0249-8F8E-138118661E25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5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honedude.github.io/cs895-s19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hyperlink" Target="http://www.clashmusic.com/news/johnny-marr-leaves-the-cribs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hyperlink" Target="http://ws-dl.blogspot.com/2014/07/2014-07-25-digital-preservation-2014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9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rchive.org/2017/01/25/see-something-save-something/" TargetMode="External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Relationship Id="rId3" Type="http://schemas.openxmlformats.org/officeDocument/2006/relationships/hyperlink" Target="http://bit.ly/memento-for-chrome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hyperlink" Target="http://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du.edu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jpeg"/><Relationship Id="rId6" Type="http://schemas.openxmlformats.org/officeDocument/2006/relationships/image" Target="../media/image79.jpeg"/><Relationship Id="rId7" Type="http://schemas.openxmlformats.org/officeDocument/2006/relationships/image" Target="../media/image80.png"/><Relationship Id="rId8" Type="http://schemas.openxmlformats.org/officeDocument/2006/relationships/image" Target="../media/image81.jpeg"/><Relationship Id="rId9" Type="http://schemas.openxmlformats.org/officeDocument/2006/relationships/image" Target="../media/image82.png"/><Relationship Id="rId10" Type="http://schemas.openxmlformats.org/officeDocument/2006/relationships/hyperlink" Target="http://archive.i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hyperlink" Target="http://www.cs.odu.edu/~mln/pubs/tpdl-2013/paper_134.pdf" TargetMode="External"/><Relationship Id="rId5" Type="http://schemas.openxmlformats.org/officeDocument/2006/relationships/hyperlink" Target="http://dx.doi.org/10.1007/s00799-014-0118-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honedude/why-careaboutthepast" TargetMode="External"/><Relationship Id="rId4" Type="http://schemas.openxmlformats.org/officeDocument/2006/relationships/hyperlink" Target="http://www.nytimes.com/2013/06/19/books/seven-american-deaths-and-disasters-transcribes-the-new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2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4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6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7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0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1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2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4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5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6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8.jp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hyperlink" Target="https://www.youtube.com/watch?v=LABGimhsEys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115253" TargetMode="External"/><Relationship Id="rId4" Type="http://schemas.openxmlformats.org/officeDocument/2006/relationships/hyperlink" Target="http://blog.dshr.org/2015/02/the-evanescent-web.html" TargetMode="External"/><Relationship Id="rId5" Type="http://schemas.openxmlformats.org/officeDocument/2006/relationships/hyperlink" Target="http://dx.doi.org/10.1371/journal.pone.016747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3/09/24/us/politics/in-supreme-court-opinions-clicks-that-lead-nowhere.html" TargetMode="External"/><Relationship Id="rId4" Type="http://schemas.openxmlformats.org/officeDocument/2006/relationships/hyperlink" Target="http://blogs.law.harvard.edu/futureoftheinternet/2013/09/22/perma/" TargetMode="External"/><Relationship Id="rId5" Type="http://schemas.openxmlformats.org/officeDocument/2006/relationships/hyperlink" Target="http://ssna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ired.com/2017/02/diehard-coders-just-saved-nasas-earth-science-data/" TargetMode="External"/><Relationship Id="rId3" Type="http://schemas.openxmlformats.org/officeDocument/2006/relationships/image" Target="../media/image112.jp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hyperlink" Target="http://f-measure.blogspot.com/2009/02/pink-floyd-hour-with-pink-floyd-kqed-lp.html" TargetMode="Externa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4" Type="http://schemas.openxmlformats.org/officeDocument/2006/relationships/hyperlink" Target="http://www.cs.odu.edu/~mln/pubs/tpdl-2011/tpdl-2011-prellwitz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hyperlink" Target="http://www.bbc.com/future/story/20120927-the-decaying-web" TargetMode="Externa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hyperlink" Target="https://twitter.com/Farrah3m/status/31727870736859137" TargetMode="External"/><Relationship Id="rId5" Type="http://schemas.openxmlformats.org/officeDocument/2006/relationships/hyperlink" Target="http://twitpic.com/3uvo6z" TargetMode="External"/><Relationship Id="rId6" Type="http://schemas.openxmlformats.org/officeDocument/2006/relationships/hyperlink" Target="http://ws-dl.blogspot.com/2013/05/2013-05-07-who-is-archiving-your-twee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hyperlink" Target="http://topsy.com/http://twitpic.com/3uvo6z" TargetMode="Externa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2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09.3026" TargetMode="External"/><Relationship Id="rId4" Type="http://schemas.openxmlformats.org/officeDocument/2006/relationships/hyperlink" Target="http://arxiv.org/abs/1309.264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jpe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uk-politics-24924185" TargetMode="External"/><Relationship Id="rId4" Type="http://schemas.openxmlformats.org/officeDocument/2006/relationships/hyperlink" Target="http://ws-dl.blogspot.com/2013/11/2013-11-21-conservative-party-speech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hyperlink" Target="http://ws-dl.blogspot.com/2013/03/2013-03-22-ntrs-web-archives-and-why-we.html" TargetMode="External"/><Relationship Id="rId5" Type="http://schemas.openxmlformats.org/officeDocument/2006/relationships/hyperlink" Target="http://ws-dl.blogspot.com/2013/06/2013-06-18-ntrs-memento-and-hand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Relationship Id="rId3" Type="http://schemas.openxmlformats.org/officeDocument/2006/relationships/hyperlink" Target="http://www.theguardian.com/technology/2015/feb/19/google-acknowledges-some-people-want-right-to-be-forgotte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hyperlink" Target="http://www.usnews.com/news/articles/2016-08-17/wayback-machine-wont-censor-archive-for-taste-director-says-after-olympics-article-scrubbed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hyperlink" Target="http://blog.dshr.org/2011/02/paying-for-long-term-storage.html" TargetMode="External"/><Relationship Id="rId5" Type="http://schemas.openxmlformats.org/officeDocument/2006/relationships/hyperlink" Target="http://blog.dshr.org/2011/01/memento-marketplace-for-archivi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mummify.it/XbmcMfE3" TargetMode="External"/><Relationship Id="rId4" Type="http://schemas.openxmlformats.org/officeDocument/2006/relationships/image" Target="../media/image1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obustlinks.mementoweb.org/spec/" TargetMode="Externa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dshr.org/2015/02/the-evanescent-web.html" TargetMode="Externa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watterston.com/blog/my-there-no-cloud-sticker" TargetMode="External"/><Relationship Id="rId4" Type="http://schemas.openxmlformats.org/officeDocument/2006/relationships/hyperlink" Target="http://blog.dshr.org/2014/11/talk-costs-why-do-we-car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40717152222/http://vk.com/strelkov_info" TargetMode="External"/><Relationship Id="rId4" Type="http://schemas.openxmlformats.org/officeDocument/2006/relationships/hyperlink" Target="http://www.csmonitor.com/World/Europe/2014/0717/Web-evidence-points-to-pro-Russia-rebels-in-downing-of-MH17-video" TargetMode="External"/><Relationship Id="rId5" Type="http://schemas.openxmlformats.org/officeDocument/2006/relationships/hyperlink" Target="http://www.newyorker.com/magazine/2015/01/26/cobwe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Relationship Id="rId3" Type="http://schemas.openxmlformats.org/officeDocument/2006/relationships/hyperlink" Target="https://twitter.com/phonedude_mln/status/490171976389238784" TargetMode="Externa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phonedude_mln/status/490171976389238784" TargetMode="External"/><Relationship Id="rId3" Type="http://schemas.openxmlformats.org/officeDocument/2006/relationships/image" Target="../media/image139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quicknquiet" TargetMode="External"/><Relationship Id="rId3" Type="http://schemas.openxmlformats.org/officeDocument/2006/relationships/image" Target="../media/image140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hyperlink" Target="http://www.someecards.com/news/so-that-happened/mansplain-astronaught-jessica-meir-twitt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stroKatie/status/765344020184739840" TargetMode="Externa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hyperlink" Target="https://mellon.org/grants/grants-database/grants/old-dominion-university/11600663/" TargetMode="Externa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hyperlink" Target="http://web.archive.org/web/20050827154427/http://www.cn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hyperlink" Target="http://web.archive.org/web/20050827154427/http://www.cnn.com/" TargetMode="External"/><Relationship Id="rId6" Type="http://schemas.openxmlformats.org/officeDocument/2006/relationships/hyperlink" Target="http://web.archive.org/web/20050913103804/http://www.cnn.com/2005/WORLD/meast/08/27/iraq.prisoner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hyperlink" Target="http://web.archive.org/web/20050827154427/http://www.cnn.com/" TargetMode="External"/><Relationship Id="rId7" Type="http://schemas.openxmlformats.org/officeDocument/2006/relationships/hyperlink" Target="http://web.archive.org/web/20050913103804/http://www.cnn.com/2005/WORLD/meast/08/27/iraq.prisoners/index.html" TargetMode="External"/><Relationship Id="rId8" Type="http://schemas.openxmlformats.org/officeDocument/2006/relationships/hyperlink" Target="http://web.archive.org/web/20050916021523/http://www.cnn.com/2005/POLITICS/09/12/roberts.hearing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hyperlink" Target="http://web.archive.org/web/20050827154427/http://www.cnn.com/" TargetMode="External"/><Relationship Id="rId8" Type="http://schemas.openxmlformats.org/officeDocument/2006/relationships/hyperlink" Target="http://web.archive.org/web/20050913103804/http://www.cnn.com/2005/WORLD/meast/08/27/iraq.prisoners/index.html" TargetMode="External"/><Relationship Id="rId9" Type="http://schemas.openxmlformats.org/officeDocument/2006/relationships/hyperlink" Target="http://web.archive.org/web/20050916021523/http://www.cnn.com/2005/POLITICS/09/12/roberts.hearings/index.html" TargetMode="External"/><Relationship Id="rId10" Type="http://schemas.openxmlformats.org/officeDocument/2006/relationships/hyperlink" Target="http://web.archive.org/web/20050921114959/http://www.cnn.com/2005/POLITICS/09/15/roberts.hearings/index.html" TargetMode="External"/><Relationship Id="rId11" Type="http://schemas.openxmlformats.org/officeDocument/2006/relationships/hyperlink" Target="http://www.cs.odu.edu/~mln/pubs/jcdl-2013/jcdl93-ainsworth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hyperlink" Target="http://ws-dl.blogspot.com/2012/10/2012-10-10-zombies-in-archiv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://www.cs.odu.edu/~mln/pubs/jcdl-2014/jcdl-2014-brunelle-damage.pdf" TargetMode="Externa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hyperlink" Target="http://ws-dl.blogspot.com/2015/12/2015-12-08-evaluating-temporal.html" TargetMode="Externa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hyperlink" Target="http://web.archive.org/web/20041209190926/http://www.wunderground.org/cgi-bin/findWeather/getForecast?query=50593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54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hyperlink" Target="http://ws-dl.blogspot.com/2015/12/2015-12-08-evaluating-temporal.html" TargetMode="Externa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5.jpe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hyperlink" Target="http://xkcd.com/1034/" TargetMode="External"/><Relationship Id="rId6" Type="http://schemas.openxmlformats.org/officeDocument/2006/relationships/hyperlink" Target="http://research.microsoft.com/en-us/people/cathymar/jcdl-marshall-shipman-forweb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61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hyperlink" Target="http://media-cache-ec3.pinterest.com/upload/47639708527755289_AhxhItiQ_c.jpg" TargetMode="External"/><Relationship Id="rId5" Type="http://schemas.openxmlformats.org/officeDocument/2006/relationships/hyperlink" Target="http://3.bp.blogspot.com/_d0vByWRfhvU/S_Ygk_oX4xI/AAAAAAAACCQ/LXgC3S0KYEo/s400/_MG_8091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63.png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honedude/cs895-s19/" TargetMode="External"/><Relationship Id="rId3" Type="http://schemas.openxmlformats.org/officeDocument/2006/relationships/hyperlink" Target="https://groups.google.com/group/cs895-s19/" TargetMode="Externa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tools.ietf.org/html/rfc7238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quest_for_Comments" TargetMode="External"/><Relationship Id="rId4" Type="http://schemas.openxmlformats.org/officeDocument/2006/relationships/hyperlink" Target="https://www.mnot.net/blog/2014/06/07/rfc2616_is_dead" TargetMode="External"/><Relationship Id="rId5" Type="http://schemas.openxmlformats.org/officeDocument/2006/relationships/hyperlink" Target="https://phonedude.github.io/cs531-f18/" TargetMode="External"/><Relationship Id="rId6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s-dl.blogspot.com/2014/05/2014-05-08-support-for-various-http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en.wikipedia.org/wiki/Representational_State_Transfer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TEOAS" TargetMode="External"/><Relationship Id="rId4" Type="http://schemas.openxmlformats.org/officeDocument/2006/relationships/hyperlink" Target="http://ws-dl.blogspot.com/2013/11/2013-11-19-rest-hateoas-and-follow-you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*/http://www.odu.edu/" TargetMode="External"/><Relationship Id="rId4" Type="http://schemas.openxmlformats.org/officeDocument/2006/relationships/hyperlink" Target="http://whatdiditlooklike.mementoweb.org/tagged/odu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odu.edu/" TargetMode="External"/><Relationship Id="rId4" Type="http://schemas.openxmlformats.org/officeDocument/2006/relationships/hyperlink" Target="ftp://ftp.isi.edu/pub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RI_scheme" TargetMode="External"/><Relationship Id="rId4" Type="http://schemas.openxmlformats.org/officeDocument/2006/relationships/hyperlink" Target="http://www.iana.org/assignments/uri-schemes" TargetMode="External"/><Relationship Id="rId5" Type="http://schemas.openxmlformats.org/officeDocument/2006/relationships/hyperlink" Target="http://www.iana.org/assignments/urn-namespa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hyperlink" Target="http://timetravel.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s-dl.blogspot.com/2014/04/2014-04-18-timegate-design-options-for.html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oduwsdl/memgator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addons.mozilla.org/en-us/firefox/addon/mementofox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://artsalesindex.artinfo.com/asi/lots/5074380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hyperlink" Target="http://ws-dl.blogspot.com/2013/10/2013-10-14-right-click-to-past-memento.html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tkelly.com/mink/" TargetMode="External"/><Relationship Id="rId3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hyperlink" Target="http://www.dlib.org/dlib/september04/vandesompel/09vandesompel.html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458200" cy="2438400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dirty="0" smtClean="0"/>
              <a:t>W3C Web Architecture, </a:t>
            </a:r>
            <a:br>
              <a:rPr lang="en-US" sz="3200" dirty="0" smtClean="0"/>
            </a:br>
            <a:r>
              <a:rPr lang="en-US" sz="3200" dirty="0" smtClean="0"/>
              <a:t>the Memento Protocol, </a:t>
            </a:r>
            <a:r>
              <a:rPr lang="en-US" sz="3200" dirty="0"/>
              <a:t>and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Research </a:t>
            </a:r>
            <a:r>
              <a:rPr lang="en-US" sz="3200" dirty="0"/>
              <a:t>Issues With Web Archiving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2496635"/>
            <a:ext cx="6553200" cy="3785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Michael L. Nelson</a:t>
            </a:r>
          </a:p>
          <a:p>
            <a:pPr algn="ctr"/>
            <a:endParaRPr lang="en-US" sz="2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Old Dominion University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Web Science &amp; Digital Libraries Research Group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WebSciDL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https://phonedude.github.io/cs895-s19/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ctr"/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With: 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Los Alamos National Laboratory: Herbert Van de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Sompel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ODU: Michele C.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Weigle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Hany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SalahEldeen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Matthias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Prellwitz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Justin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Brunelle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 Kelly, Ahmed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AlSum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Scott Ainsworth,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Sawood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Alam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ctr"/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9300" y="5904630"/>
            <a:ext cx="533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ODU </a:t>
            </a:r>
            <a:r>
              <a:rPr lang="en-US" smtClean="0">
                <a:latin typeface="Arial" charset="0"/>
                <a:ea typeface="ＭＳ Ｐゴシック" charset="0"/>
                <a:cs typeface="ＭＳ Ｐゴシック" charset="0"/>
              </a:rPr>
              <a:t>CS 795/895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– Spring 2019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2019-01-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6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tIns="27432" bIns="27432"/>
          <a:lstStyle/>
          <a:p>
            <a:r>
              <a:rPr lang="en-US" dirty="0"/>
              <a:t>W3C Web Architecture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3429000" y="2792413"/>
            <a:ext cx="1219200" cy="1655762"/>
            <a:chOff x="1392" y="1289"/>
            <a:chExt cx="768" cy="1043"/>
          </a:xfrm>
        </p:grpSpPr>
        <p:sp>
          <p:nvSpPr>
            <p:cNvPr id="79876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hangingPunct="1"/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877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Arial" charset="0"/>
                </a:rPr>
                <a:t>Resource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79878" name="Group 6"/>
          <p:cNvGrpSpPr>
            <a:grpSpLocks/>
          </p:cNvGrpSpPr>
          <p:nvPr/>
        </p:nvGrpSpPr>
        <p:grpSpPr bwMode="auto">
          <a:xfrm>
            <a:off x="1524000" y="1938338"/>
            <a:ext cx="914400" cy="1198562"/>
            <a:chOff x="480" y="597"/>
            <a:chExt cx="576" cy="755"/>
          </a:xfrm>
        </p:grpSpPr>
        <p:sp>
          <p:nvSpPr>
            <p:cNvPr id="79879" name="Rectangle 7"/>
            <p:cNvSpPr>
              <a:spLocks noChangeArrowheads="1"/>
            </p:cNvSpPr>
            <p:nvPr/>
          </p:nvSpPr>
          <p:spPr bwMode="auto">
            <a:xfrm>
              <a:off x="480" y="597"/>
              <a:ext cx="576" cy="755"/>
            </a:xfrm>
            <a:prstGeom prst="rect">
              <a:avLst/>
            </a:prstGeom>
            <a:solidFill>
              <a:srgbClr val="78E691"/>
            </a:solidFill>
            <a:ln w="9525">
              <a:solidFill>
                <a:srgbClr val="78E69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 eaLnBrk="1" hangingPunct="1"/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79880" name="Text Box 8"/>
            <p:cNvSpPr txBox="1">
              <a:spLocks noChangeArrowheads="1"/>
            </p:cNvSpPr>
            <p:nvPr/>
          </p:nvSpPr>
          <p:spPr bwMode="auto">
            <a:xfrm>
              <a:off x="528" y="858"/>
              <a:ext cx="528" cy="237"/>
            </a:xfrm>
            <a:prstGeom prst="rect">
              <a:avLst/>
            </a:prstGeom>
            <a:solidFill>
              <a:srgbClr val="78E691"/>
            </a:solidFill>
            <a:ln w="9525">
              <a:solidFill>
                <a:srgbClr val="78E69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Arial" charset="0"/>
                </a:rPr>
                <a:t>URI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4038600" y="1671638"/>
            <a:ext cx="3505200" cy="1560512"/>
            <a:chOff x="2880" y="919"/>
            <a:chExt cx="2208" cy="983"/>
          </a:xfrm>
        </p:grpSpPr>
        <p:grpSp>
          <p:nvGrpSpPr>
            <p:cNvPr id="79882" name="Group 10"/>
            <p:cNvGrpSpPr>
              <a:grpSpLocks/>
            </p:cNvGrpSpPr>
            <p:nvPr/>
          </p:nvGrpSpPr>
          <p:grpSpPr bwMode="auto">
            <a:xfrm>
              <a:off x="3696" y="919"/>
              <a:ext cx="1392" cy="755"/>
              <a:chOff x="3024" y="2407"/>
              <a:chExt cx="1392" cy="755"/>
            </a:xfrm>
          </p:grpSpPr>
          <p:sp>
            <p:nvSpPr>
              <p:cNvPr id="79883" name="Rectangle 11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84" name="Text Box 12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Representation 2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sp>
          <p:nvSpPr>
            <p:cNvPr id="79885" name="Text Box 13"/>
            <p:cNvSpPr txBox="1">
              <a:spLocks noChangeArrowheads="1"/>
            </p:cNvSpPr>
            <p:nvPr/>
          </p:nvSpPr>
          <p:spPr bwMode="auto">
            <a:xfrm>
              <a:off x="3168" y="1584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Represents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cxnSp>
          <p:nvCxnSpPr>
            <p:cNvPr id="79886" name="AutoShape 14"/>
            <p:cNvCxnSpPr>
              <a:cxnSpLocks noChangeShapeType="1"/>
              <a:stCxn id="79883" idx="1"/>
              <a:endCxn id="79876" idx="0"/>
            </p:cNvCxnSpPr>
            <p:nvPr/>
          </p:nvCxnSpPr>
          <p:spPr bwMode="auto">
            <a:xfrm rot="10800000" flipV="1">
              <a:off x="2880" y="1296"/>
              <a:ext cx="816" cy="606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038600" y="4008438"/>
            <a:ext cx="3505200" cy="1757362"/>
            <a:chOff x="2880" y="2391"/>
            <a:chExt cx="2208" cy="1107"/>
          </a:xfrm>
        </p:grpSpPr>
        <p:grpSp>
          <p:nvGrpSpPr>
            <p:cNvPr id="79888" name="Group 16"/>
            <p:cNvGrpSpPr>
              <a:grpSpLocks/>
            </p:cNvGrpSpPr>
            <p:nvPr/>
          </p:nvGrpSpPr>
          <p:grpSpPr bwMode="auto">
            <a:xfrm>
              <a:off x="3696" y="2743"/>
              <a:ext cx="1392" cy="755"/>
              <a:chOff x="3024" y="2407"/>
              <a:chExt cx="1392" cy="755"/>
            </a:xfrm>
          </p:grpSpPr>
          <p:sp>
            <p:nvSpPr>
              <p:cNvPr id="79889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90" name="Text Box 18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Representation 1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sp>
          <p:nvSpPr>
            <p:cNvPr id="79891" name="Text Box 19"/>
            <p:cNvSpPr txBox="1">
              <a:spLocks noChangeArrowheads="1"/>
            </p:cNvSpPr>
            <p:nvPr/>
          </p:nvSpPr>
          <p:spPr bwMode="auto">
            <a:xfrm>
              <a:off x="3120" y="2592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Represents</a:t>
              </a:r>
              <a:endParaRPr lang="en-US" sz="7200" b="1">
                <a:solidFill>
                  <a:schemeClr val="bg1"/>
                </a:solidFill>
                <a:latin typeface="Arial" charset="0"/>
              </a:endParaRPr>
            </a:p>
          </p:txBody>
        </p:sp>
        <p:cxnSp>
          <p:nvCxnSpPr>
            <p:cNvPr id="79892" name="AutoShape 20"/>
            <p:cNvCxnSpPr>
              <a:cxnSpLocks noChangeShapeType="1"/>
              <a:stCxn id="79889" idx="1"/>
              <a:endCxn id="79876" idx="4"/>
            </p:cNvCxnSpPr>
            <p:nvPr/>
          </p:nvCxnSpPr>
          <p:spPr bwMode="auto">
            <a:xfrm rot="10800000">
              <a:off x="2880" y="2391"/>
              <a:ext cx="816" cy="72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9893" name="Text Box 21"/>
          <p:cNvSpPr txBox="1">
            <a:spLocks noChangeArrowheads="1"/>
          </p:cNvSpPr>
          <p:nvPr/>
        </p:nvSpPr>
        <p:spPr bwMode="auto">
          <a:xfrm>
            <a:off x="2436813" y="2955925"/>
            <a:ext cx="996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>
                <a:latin typeface="Arial" charset="0"/>
              </a:rPr>
              <a:t>Identifies</a:t>
            </a:r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cxnSp>
        <p:nvCxnSpPr>
          <p:cNvPr id="79894" name="AutoShape 22"/>
          <p:cNvCxnSpPr>
            <a:cxnSpLocks noChangeShapeType="1"/>
            <a:stCxn id="79877" idx="1"/>
            <a:endCxn id="79880" idx="2"/>
          </p:cNvCxnSpPr>
          <p:nvPr/>
        </p:nvCxnSpPr>
        <p:spPr bwMode="auto">
          <a:xfrm rot="10800000">
            <a:off x="2019300" y="2728913"/>
            <a:ext cx="1438275" cy="892175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4619625" y="3022600"/>
            <a:ext cx="3533775" cy="1198563"/>
            <a:chOff x="3246" y="1770"/>
            <a:chExt cx="2226" cy="755"/>
          </a:xfrm>
        </p:grpSpPr>
        <p:grpSp>
          <p:nvGrpSpPr>
            <p:cNvPr id="79896" name="Group 24"/>
            <p:cNvGrpSpPr>
              <a:grpSpLocks/>
            </p:cNvGrpSpPr>
            <p:nvPr/>
          </p:nvGrpSpPr>
          <p:grpSpPr bwMode="auto">
            <a:xfrm>
              <a:off x="4080" y="1770"/>
              <a:ext cx="1392" cy="755"/>
              <a:chOff x="3024" y="2407"/>
              <a:chExt cx="1392" cy="755"/>
            </a:xfrm>
          </p:grpSpPr>
          <p:sp>
            <p:nvSpPr>
              <p:cNvPr id="79897" name="Rectangle 25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DADC88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 eaLnBrk="1" hangingPunct="1"/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  <p:sp>
            <p:nvSpPr>
              <p:cNvPr id="79898" name="Text Box 26"/>
              <p:cNvSpPr txBox="1">
                <a:spLocks noChangeArrowheads="1"/>
              </p:cNvSpPr>
              <p:nvPr/>
            </p:nvSpPr>
            <p:spPr bwMode="auto">
              <a:xfrm>
                <a:off x="3105" y="2678"/>
                <a:ext cx="1247" cy="212"/>
              </a:xfrm>
              <a:prstGeom prst="rect">
                <a:avLst/>
              </a:prstGeom>
              <a:solidFill>
                <a:srgbClr val="DADC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Content Negotiation</a:t>
                </a:r>
                <a:endParaRPr lang="en-US" sz="7200" b="1">
                  <a:solidFill>
                    <a:schemeClr val="bg1"/>
                  </a:solidFill>
                  <a:latin typeface="Arial" charset="0"/>
                </a:endParaRPr>
              </a:p>
            </p:txBody>
          </p:sp>
        </p:grpSp>
        <p:cxnSp>
          <p:nvCxnSpPr>
            <p:cNvPr id="79899" name="AutoShape 27"/>
            <p:cNvCxnSpPr>
              <a:cxnSpLocks noChangeShapeType="1"/>
              <a:stCxn id="79877" idx="3"/>
              <a:endCxn id="79897" idx="1"/>
            </p:cNvCxnSpPr>
            <p:nvPr/>
          </p:nvCxnSpPr>
          <p:spPr bwMode="auto">
            <a:xfrm>
              <a:off x="3246" y="2147"/>
              <a:ext cx="834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53084" name="AutoShape 28"/>
          <p:cNvSpPr>
            <a:spLocks noChangeArrowheads="1"/>
          </p:cNvSpPr>
          <p:nvPr/>
        </p:nvSpPr>
        <p:spPr bwMode="auto">
          <a:xfrm rot="-5400000">
            <a:off x="6743700" y="2689225"/>
            <a:ext cx="609600" cy="533400"/>
          </a:xfrm>
          <a:prstGeom prst="rightArrowCallout">
            <a:avLst>
              <a:gd name="adj1" fmla="val 25000"/>
              <a:gd name="adj2" fmla="val 25000"/>
              <a:gd name="adj3" fmla="val 19048"/>
              <a:gd name="adj4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eaLnBrk="1" hangingPunct="1"/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53085" name="AutoShape 29"/>
          <p:cNvSpPr>
            <a:spLocks noChangeArrowheads="1"/>
          </p:cNvSpPr>
          <p:nvPr/>
        </p:nvSpPr>
        <p:spPr bwMode="auto">
          <a:xfrm rot="5400000" flipV="1">
            <a:off x="6743700" y="4060825"/>
            <a:ext cx="609600" cy="533400"/>
          </a:xfrm>
          <a:prstGeom prst="rightArrowCallout">
            <a:avLst>
              <a:gd name="adj1" fmla="val 25000"/>
              <a:gd name="adj2" fmla="val 25000"/>
              <a:gd name="adj3" fmla="val 19048"/>
              <a:gd name="adj4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 eaLnBrk="1" hangingPunct="1"/>
            <a:endParaRPr lang="en-US" sz="7200" b="1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79903" name="Text Box 1055"/>
          <p:cNvSpPr txBox="1">
            <a:spLocks noChangeArrowheads="1"/>
          </p:cNvSpPr>
          <p:nvPr/>
        </p:nvSpPr>
        <p:spPr bwMode="auto">
          <a:xfrm>
            <a:off x="6673850" y="6613525"/>
            <a:ext cx="19367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latin typeface="Times New Roman" charset="0"/>
              </a:rPr>
              <a:t>slide from Herbert Van de Sompel</a:t>
            </a:r>
          </a:p>
        </p:txBody>
      </p:sp>
    </p:spTree>
    <p:extLst>
      <p:ext uri="{BB962C8B-B14F-4D97-AF65-F5344CB8AC3E}">
        <p14:creationId xmlns:p14="http://schemas.microsoft.com/office/powerpoint/2010/main" val="204244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30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145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530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8"/>
                                            </p:cond>
                                          </p:stCondLst>
                                        </p:cTn>
                                        <p:tgtEl>
                                          <p:spTgt spid="145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084" grpId="0" animBg="1"/>
      <p:bldP spid="145308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7874" name="Picture 5" descr="dlib-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06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@ 2004-12-11</a:t>
            </a:r>
          </a:p>
        </p:txBody>
      </p:sp>
      <p:pic>
        <p:nvPicPr>
          <p:cNvPr id="208898" name="Picture 2" descr="dlib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123950"/>
            <a:ext cx="5989638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0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Fifth Reference</a:t>
            </a:r>
          </a:p>
        </p:txBody>
      </p:sp>
      <p:pic>
        <p:nvPicPr>
          <p:cNvPr id="209922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Shape 34"/>
          <p:cNvSpPr>
            <a:spLocks noChangeArrowheads="1"/>
          </p:cNvSpPr>
          <p:nvPr/>
        </p:nvSpPr>
        <p:spPr bwMode="auto">
          <a:xfrm>
            <a:off x="1866900" y="26670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0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Current Page Is 404</a:t>
            </a:r>
          </a:p>
        </p:txBody>
      </p:sp>
      <p:pic>
        <p:nvPicPr>
          <p:cNvPr id="210946" name="Picture 2" descr="dlib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15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Link On The Link</a:t>
            </a:r>
          </a:p>
        </p:txBody>
      </p:sp>
      <p:pic>
        <p:nvPicPr>
          <p:cNvPr id="211970" name="Picture 3" descr="dlib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73763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48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As Of 2004-10-12</a:t>
            </a:r>
          </a:p>
        </p:txBody>
      </p:sp>
      <p:pic>
        <p:nvPicPr>
          <p:cNvPr id="212994" name="Picture 2" descr="dlib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81700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31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/>
          <p:cNvSpPr>
            <a:spLocks noGrp="1"/>
          </p:cNvSpPr>
          <p:nvPr>
            <p:ph type="title"/>
          </p:nvPr>
        </p:nvSpPr>
        <p:spPr>
          <a:xfrm>
            <a:off x="685800" y="2424113"/>
            <a:ext cx="7848600" cy="935037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 More Fun Example…</a:t>
            </a:r>
          </a:p>
        </p:txBody>
      </p:sp>
    </p:spTree>
    <p:extLst>
      <p:ext uri="{BB962C8B-B14F-4D97-AF65-F5344CB8AC3E}">
        <p14:creationId xmlns:p14="http://schemas.microsoft.com/office/powerpoint/2010/main" val="394445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hape 3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 dirty="0">
                <a:latin typeface="Calibri" charset="0"/>
              </a:rPr>
              <a:t>Fixing 404 Pages: Google Results Page</a:t>
            </a:r>
          </a:p>
        </p:txBody>
      </p:sp>
      <p:pic>
        <p:nvPicPr>
          <p:cNvPr id="215042" name="Shape 3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041400"/>
            <a:ext cx="6086475" cy="46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3" name="Shape 34"/>
          <p:cNvSpPr>
            <a:spLocks noChangeArrowheads="1"/>
          </p:cNvSpPr>
          <p:nvPr/>
        </p:nvSpPr>
        <p:spPr bwMode="auto">
          <a:xfrm>
            <a:off x="2108200" y="4325938"/>
            <a:ext cx="2868613" cy="506412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272808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Shape 39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Result Page </a:t>
            </a:r>
          </a:p>
        </p:txBody>
      </p:sp>
      <p:pic>
        <p:nvPicPr>
          <p:cNvPr id="217090" name="Shape 4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1" name="TextBox 1"/>
          <p:cNvSpPr txBox="1">
            <a:spLocks noChangeArrowheads="1"/>
          </p:cNvSpPr>
          <p:nvPr/>
        </p:nvSpPr>
        <p:spPr bwMode="auto">
          <a:xfrm>
            <a:off x="1447800" y="5867400"/>
            <a:ext cx="5153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4"/>
              </a:rPr>
              <a:t>http://www.clashmusic.com/news/johnny-marr-leaves-the-cribs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49609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hape 45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Scrolling Down</a:t>
            </a:r>
          </a:p>
        </p:txBody>
      </p:sp>
      <p:pic>
        <p:nvPicPr>
          <p:cNvPr id="219138" name="Shape 4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39" name="Shape 47"/>
          <p:cNvSpPr>
            <a:spLocks noChangeArrowheads="1"/>
          </p:cNvSpPr>
          <p:nvPr/>
        </p:nvSpPr>
        <p:spPr bwMode="auto">
          <a:xfrm>
            <a:off x="2990850" y="3225800"/>
            <a:ext cx="534988" cy="246063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842086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Operation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685800" y="2667000"/>
            <a:ext cx="928688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Client</a:t>
            </a: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6934200" y="2514600"/>
            <a:ext cx="979488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Origin</a:t>
            </a:r>
          </a:p>
          <a:p>
            <a:r>
              <a:rPr lang="en-US"/>
              <a:t>Server</a:t>
            </a:r>
          </a:p>
        </p:txBody>
      </p:sp>
      <p:grpSp>
        <p:nvGrpSpPr>
          <p:cNvPr id="7178" name="Group 10"/>
          <p:cNvGrpSpPr>
            <a:grpSpLocks/>
          </p:cNvGrpSpPr>
          <p:nvPr/>
        </p:nvGrpSpPr>
        <p:grpSpPr bwMode="auto">
          <a:xfrm>
            <a:off x="1905000" y="2308225"/>
            <a:ext cx="4572000" cy="358775"/>
            <a:chOff x="1200" y="1454"/>
            <a:chExt cx="2880" cy="226"/>
          </a:xfrm>
        </p:grpSpPr>
        <p:sp>
          <p:nvSpPr>
            <p:cNvPr id="7174" name="Line 6"/>
            <p:cNvSpPr>
              <a:spLocks noChangeShapeType="1"/>
            </p:cNvSpPr>
            <p:nvPr/>
          </p:nvSpPr>
          <p:spPr bwMode="auto">
            <a:xfrm>
              <a:off x="1200" y="168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1286" y="1454"/>
              <a:ext cx="267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/>
                <a:t>request = (method, URI, version, </a:t>
              </a:r>
              <a:r>
                <a:rPr lang="ja-JP" altLang="en-US" sz="1400" dirty="0">
                  <a:latin typeface="Arial"/>
                </a:rPr>
                <a:t>“</a:t>
              </a:r>
              <a:r>
                <a:rPr lang="en-US" sz="1400" dirty="0"/>
                <a:t>MIME-like</a:t>
              </a:r>
              <a:r>
                <a:rPr lang="ja-JP" altLang="en-US" sz="1400" dirty="0">
                  <a:latin typeface="Arial"/>
                </a:rPr>
                <a:t>”</a:t>
              </a:r>
              <a:r>
                <a:rPr lang="en-US" sz="1400" dirty="0"/>
                <a:t> message)</a:t>
              </a:r>
            </a:p>
          </p:txBody>
        </p:sp>
      </p:grpSp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1981200" y="2895600"/>
            <a:ext cx="4508500" cy="381000"/>
            <a:chOff x="1248" y="1824"/>
            <a:chExt cx="2840" cy="240"/>
          </a:xfrm>
        </p:grpSpPr>
        <p:sp>
          <p:nvSpPr>
            <p:cNvPr id="7176" name="Line 8"/>
            <p:cNvSpPr>
              <a:spLocks noChangeShapeType="1"/>
            </p:cNvSpPr>
            <p:nvPr/>
          </p:nvSpPr>
          <p:spPr bwMode="auto">
            <a:xfrm flipH="1">
              <a:off x="1248" y="2064"/>
              <a:ext cx="28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7" name="Text Box 9"/>
            <p:cNvSpPr txBox="1">
              <a:spLocks noChangeArrowheads="1"/>
            </p:cNvSpPr>
            <p:nvPr/>
          </p:nvSpPr>
          <p:spPr bwMode="auto">
            <a:xfrm>
              <a:off x="1296" y="1824"/>
              <a:ext cx="279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response = (version, response code, </a:t>
              </a:r>
              <a:r>
                <a:rPr lang="ja-JP" altLang="en-US" sz="1400">
                  <a:latin typeface="Arial"/>
                </a:rPr>
                <a:t>“</a:t>
              </a:r>
              <a:r>
                <a:rPr lang="en-US" sz="1400"/>
                <a:t>MIME-like</a:t>
              </a:r>
              <a:r>
                <a:rPr lang="ja-JP" altLang="en-US" sz="1400">
                  <a:latin typeface="Arial"/>
                </a:rPr>
                <a:t>”</a:t>
              </a:r>
              <a:r>
                <a:rPr lang="en-US" sz="1400"/>
                <a:t> message)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1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hape 5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Server Up, Page 404</a:t>
            </a:r>
          </a:p>
        </p:txBody>
      </p:sp>
      <p:pic>
        <p:nvPicPr>
          <p:cNvPr id="221186" name="Shape 5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574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hape 58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Using Memento For Chrome</a:t>
            </a:r>
          </a:p>
        </p:txBody>
      </p:sp>
      <p:pic>
        <p:nvPicPr>
          <p:cNvPr id="223234" name="Shape 59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0443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hape 64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Archived Page 2011-04-16</a:t>
            </a:r>
          </a:p>
        </p:txBody>
      </p:sp>
      <p:pic>
        <p:nvPicPr>
          <p:cNvPr id="225282" name="Shape 6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5951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Shape 70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Get Most Recent Archived Version</a:t>
            </a:r>
          </a:p>
        </p:txBody>
      </p:sp>
      <p:pic>
        <p:nvPicPr>
          <p:cNvPr id="227330" name="Shape 7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095375"/>
            <a:ext cx="606425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985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Shape 76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2013-10-18 Version (404 Imminent)</a:t>
            </a:r>
          </a:p>
        </p:txBody>
      </p:sp>
      <p:pic>
        <p:nvPicPr>
          <p:cNvPr id="229378" name="Shape 77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147763"/>
            <a:ext cx="59594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92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Shape 8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Page Not Archived</a:t>
            </a:r>
          </a:p>
        </p:txBody>
      </p:sp>
      <p:pic>
        <p:nvPicPr>
          <p:cNvPr id="231426" name="Shape 8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1147763"/>
            <a:ext cx="59213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27" name="Shape 84"/>
          <p:cNvSpPr>
            <a:spLocks noChangeArrowheads="1"/>
          </p:cNvSpPr>
          <p:nvPr/>
        </p:nvSpPr>
        <p:spPr bwMode="auto">
          <a:xfrm>
            <a:off x="6738938" y="5203825"/>
            <a:ext cx="944562" cy="506413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  <p:sp>
        <p:nvSpPr>
          <p:cNvPr id="231428" name="TextBox 1"/>
          <p:cNvSpPr txBox="1">
            <a:spLocks noChangeArrowheads="1"/>
          </p:cNvSpPr>
          <p:nvPr/>
        </p:nvSpPr>
        <p:spPr bwMode="auto">
          <a:xfrm>
            <a:off x="609600" y="5867400"/>
            <a:ext cx="7999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4"/>
              </a:rPr>
              <a:t>http://ws-dl.blogspot.com/2014/07/2014-07-25-digital-preservation-2014.html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7678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Shape 89"/>
          <p:cNvSpPr>
            <a:spLocks noGrp="1"/>
          </p:cNvSpPr>
          <p:nvPr>
            <p:ph type="title"/>
          </p:nvPr>
        </p:nvSpPr>
        <p:spPr>
          <a:xfrm>
            <a:off x="685800" y="379413"/>
            <a:ext cx="7848600" cy="554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"Archive Now?" Bar</a:t>
            </a:r>
          </a:p>
        </p:txBody>
      </p:sp>
      <p:pic>
        <p:nvPicPr>
          <p:cNvPr id="233474" name="Shape 9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189038"/>
            <a:ext cx="5816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3448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Shape 95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Submit to Archive.org</a:t>
            </a:r>
          </a:p>
        </p:txBody>
      </p:sp>
      <p:pic>
        <p:nvPicPr>
          <p:cNvPr id="235522" name="Shape 9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189038"/>
            <a:ext cx="5816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361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Shape 10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Archived @ Archive.org</a:t>
            </a:r>
          </a:p>
        </p:txBody>
      </p:sp>
      <p:pic>
        <p:nvPicPr>
          <p:cNvPr id="237570" name="Shape 10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8497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Shape 107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Submit to Archive.today</a:t>
            </a:r>
          </a:p>
        </p:txBody>
      </p:sp>
      <p:pic>
        <p:nvPicPr>
          <p:cNvPr id="239618" name="Shape 108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6050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General Template, CR/LF, </a:t>
            </a:r>
            <a:br>
              <a:rPr lang="en-US" sz="3200"/>
            </a:br>
            <a:r>
              <a:rPr lang="en-US" sz="3200"/>
              <a:t>and Magic Blank Lines</a:t>
            </a:r>
            <a:endParaRPr lang="en-US"/>
          </a:p>
        </p:txBody>
      </p:sp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2133600" y="2209800"/>
            <a:ext cx="6280150" cy="344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Courier New" charset="0"/>
              </a:rPr>
              <a:t>Method URI HTTP/1.1</a:t>
            </a:r>
          </a:p>
          <a:p>
            <a:r>
              <a:rPr lang="en-US" sz="2000">
                <a:latin typeface="Courier New" charset="0"/>
              </a:rPr>
              <a:t>Some-Request-Header-1: value1</a:t>
            </a:r>
          </a:p>
          <a:p>
            <a:r>
              <a:rPr lang="en-US" sz="2000">
                <a:latin typeface="Courier New" charset="0"/>
              </a:rPr>
              <a:t>Some-Request-Header-2: value2</a:t>
            </a:r>
          </a:p>
          <a:p>
            <a:r>
              <a:rPr lang="en-US" sz="2000">
                <a:latin typeface="Courier New" charset="0"/>
              </a:rPr>
              <a:t>…</a:t>
            </a:r>
          </a:p>
          <a:p>
            <a:r>
              <a:rPr lang="en-US" sz="2000">
                <a:latin typeface="Courier New" charset="0"/>
              </a:rPr>
              <a:t>			(1st magic blank line)</a:t>
            </a:r>
          </a:p>
          <a:p>
            <a:r>
              <a:rPr lang="en-US" sz="2000">
                <a:latin typeface="Courier New" charset="0"/>
              </a:rPr>
              <a:t>HTTP 1.1 Code String</a:t>
            </a:r>
          </a:p>
          <a:p>
            <a:r>
              <a:rPr lang="en-US" sz="2000">
                <a:latin typeface="Courier New" charset="0"/>
              </a:rPr>
              <a:t>Some-Response-Header-1: value1</a:t>
            </a:r>
          </a:p>
          <a:p>
            <a:r>
              <a:rPr lang="en-US" sz="2000">
                <a:latin typeface="Courier New" charset="0"/>
              </a:rPr>
              <a:t>Some-Response-Header-2: value2</a:t>
            </a:r>
          </a:p>
          <a:p>
            <a:r>
              <a:rPr lang="en-US" sz="2000">
                <a:latin typeface="Courier New" charset="0"/>
              </a:rPr>
              <a:t>…</a:t>
            </a:r>
          </a:p>
          <a:p>
            <a:r>
              <a:rPr lang="en-US" sz="2000">
                <a:latin typeface="Courier New" charset="0"/>
              </a:rPr>
              <a:t>			(2nd magic blank line)</a:t>
            </a:r>
          </a:p>
          <a:p>
            <a:r>
              <a:rPr lang="en-US" sz="2000">
                <a:latin typeface="Courier New" charset="0"/>
              </a:rPr>
              <a:t>entity-body</a:t>
            </a:r>
          </a:p>
        </p:txBody>
      </p:sp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457200" y="2286000"/>
            <a:ext cx="101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Client:</a:t>
            </a:r>
          </a:p>
        </p:txBody>
      </p:sp>
      <p:sp>
        <p:nvSpPr>
          <p:cNvPr id="98310" name="Text Box 6"/>
          <p:cNvSpPr txBox="1">
            <a:spLocks noChangeArrowheads="1"/>
          </p:cNvSpPr>
          <p:nvPr/>
        </p:nvSpPr>
        <p:spPr bwMode="auto">
          <a:xfrm>
            <a:off x="457200" y="3733800"/>
            <a:ext cx="106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Server:</a:t>
            </a:r>
          </a:p>
        </p:txBody>
      </p:sp>
    </p:spTree>
    <p:extLst>
      <p:ext uri="{BB962C8B-B14F-4D97-AF65-F5344CB8AC3E}">
        <p14:creationId xmlns:p14="http://schemas.microsoft.com/office/powerpoint/2010/main" val="815288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Shape 113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Archive.today Progress Page</a:t>
            </a:r>
          </a:p>
        </p:txBody>
      </p:sp>
      <p:pic>
        <p:nvPicPr>
          <p:cNvPr id="241666" name="Shape 11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2598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Shape 119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Archived @ Archive.today </a:t>
            </a:r>
          </a:p>
        </p:txBody>
      </p:sp>
      <p:pic>
        <p:nvPicPr>
          <p:cNvPr id="243714" name="Shape 1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2234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hape 119"/>
          <p:cNvSpPr>
            <a:spLocks noGrp="1"/>
          </p:cNvSpPr>
          <p:nvPr>
            <p:ph type="title"/>
          </p:nvPr>
        </p:nvSpPr>
        <p:spPr>
          <a:xfrm>
            <a:off x="609600" y="28575"/>
            <a:ext cx="7848600" cy="801688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“If you see something, save something”</a:t>
            </a:r>
            <a:br>
              <a:rPr lang="en-GB" sz="2400">
                <a:latin typeface="Calibri" charset="0"/>
              </a:rPr>
            </a:br>
            <a:r>
              <a:rPr lang="en-GB" sz="1600">
                <a:latin typeface="Calibri" charset="0"/>
              </a:rPr>
              <a:t>(if you haven’t installed Mink yet…)</a:t>
            </a:r>
          </a:p>
        </p:txBody>
      </p:sp>
      <p:sp>
        <p:nvSpPr>
          <p:cNvPr id="245762" name="TextBox 1"/>
          <p:cNvSpPr txBox="1">
            <a:spLocks noChangeArrowheads="1"/>
          </p:cNvSpPr>
          <p:nvPr/>
        </p:nvSpPr>
        <p:spPr bwMode="auto">
          <a:xfrm>
            <a:off x="1752600" y="6096000"/>
            <a:ext cx="55578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3"/>
              </a:rPr>
              <a:t>https://blog.archive.org/2017/01/25/see-something-save-something/</a:t>
            </a:r>
            <a:r>
              <a:rPr lang="en-US"/>
              <a:t> </a:t>
            </a:r>
          </a:p>
        </p:txBody>
      </p:sp>
      <p:pic>
        <p:nvPicPr>
          <p:cNvPr id="24576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1934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Easily accessing the past Web means</a:t>
            </a:r>
          </a:p>
          <a:p>
            <a:pPr marL="342900" indent="-342900" algn="ctr" eaLnBrk="0" hangingPunct="0"/>
            <a:r>
              <a:rPr lang="en-US" sz="2400" dirty="0">
                <a:latin typeface="Arial"/>
                <a:cs typeface="Arial"/>
              </a:rPr>
              <a:t>a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rchives should be infrastructure, </a:t>
            </a:r>
            <a:r>
              <a:rPr lang="en-US" sz="2400" dirty="0" smtClean="0">
                <a:latin typeface="Arial"/>
                <a:cs typeface="Arial"/>
              </a:rPr>
              <a:t>not destinations.</a:t>
            </a:r>
            <a:endParaRPr lang="en-US" sz="24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dirty="0" smtClean="0"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dirty="0" smtClean="0">
                <a:latin typeface="Arial"/>
                <a:cs typeface="Arial"/>
              </a:rPr>
              <a:t>(why archives are important and current research issues)</a:t>
            </a:r>
            <a:endParaRPr lang="en-US" sz="2400" dirty="0">
              <a:latin typeface="Arial"/>
              <a:cs typeface="Arial"/>
            </a:endParaRPr>
          </a:p>
          <a:p>
            <a:pPr marL="342900" indent="-342900" algn="ct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8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du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2345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37072" y="6419673"/>
            <a:ext cx="34233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3"/>
              </a:rPr>
              <a:t>http://bit.ly/memento-for-chrome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949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17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2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1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what-if-told-you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19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7" descr="flow_6b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/>
          </a:p>
        </p:txBody>
      </p:sp>
      <p:sp>
        <p:nvSpPr>
          <p:cNvPr id="13312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71729" y="266700"/>
            <a:ext cx="6261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tIns="27432" bIns="27432" anchor="ctr"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Integrating Multiple Archives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more info: 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4"/>
              </a:rPr>
              <a:t>http://mementoweb.org/</a:t>
            </a:r>
            <a:r>
              <a:rPr lang="en-US" sz="1300" dirty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US" sz="13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https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5"/>
              </a:rPr>
              <a:t>://tools.ietf.org/html/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rfc7089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Talking to HTTP servers…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0" y="1905000"/>
            <a:ext cx="4878388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curl --head http://www.cs.odu.edu/~mln/</a:t>
            </a: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12 Jan 2009 15:44:19 GMT</a:t>
            </a:r>
          </a:p>
          <a:p>
            <a:r>
              <a:rPr lang="en-US" sz="1400">
                <a:latin typeface="Courier New" charset="0"/>
              </a:rPr>
              <a:t>Server: Apache/2.2.0</a:t>
            </a:r>
          </a:p>
          <a:p>
            <a:r>
              <a:rPr lang="en-US" sz="1400">
                <a:latin typeface="Courier New" charset="0"/>
              </a:rPr>
              <a:t>Last-Modified: Fri, 09 Jan 2009 17:18:37 GMT</a:t>
            </a:r>
          </a:p>
          <a:p>
            <a:r>
              <a:rPr lang="en-US" sz="1400">
                <a:latin typeface="Courier New" charset="0"/>
              </a:rPr>
              <a:t>ETag: "88849-1c71-f28dd540"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7281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0" y="4425950"/>
            <a:ext cx="9253538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curl --head http://www.google.com/</a:t>
            </a: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Cache-Control: private, max-age=0</a:t>
            </a:r>
          </a:p>
          <a:p>
            <a:r>
              <a:rPr lang="en-US" sz="1400">
                <a:latin typeface="Courier New" charset="0"/>
              </a:rPr>
              <a:t>Date: Mon, 12 Jan 2009 15:45:57 GMT</a:t>
            </a:r>
          </a:p>
          <a:p>
            <a:r>
              <a:rPr lang="en-US" sz="1400">
                <a:latin typeface="Courier New" charset="0"/>
              </a:rPr>
              <a:t>Expires: -1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r>
              <a:rPr lang="en-US" sz="1400">
                <a:latin typeface="Courier New" charset="0"/>
              </a:rPr>
              <a:t>Set-Cookie: PREF=ID=9a80d3f602b685f3:TM=1231775157:LM=1231775157:S=imGxRyNsTD0Zczm5; </a:t>
            </a:r>
          </a:p>
          <a:p>
            <a:r>
              <a:rPr lang="en-US" sz="1400">
                <a:latin typeface="Courier New" charset="0"/>
              </a:rPr>
              <a:t>expires=Wed, 12-Jan-2011 15:45:57 GMT; path=/; domain=.google.com</a:t>
            </a:r>
          </a:p>
          <a:p>
            <a:r>
              <a:rPr lang="en-US" sz="1400">
                <a:latin typeface="Courier New" charset="0"/>
              </a:rPr>
              <a:t>Server: gws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60422" name="Text Box 6"/>
          <p:cNvSpPr txBox="1">
            <a:spLocks noChangeArrowheads="1"/>
          </p:cNvSpPr>
          <p:nvPr/>
        </p:nvSpPr>
        <p:spPr bwMode="auto">
          <a:xfrm>
            <a:off x="5486400" y="2819400"/>
            <a:ext cx="31638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>
                <a:latin typeface="Arial"/>
              </a:rPr>
              <a:t>“</a:t>
            </a:r>
            <a:r>
              <a:rPr lang="en-US"/>
              <a:t>curl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is convenient, but</a:t>
            </a:r>
          </a:p>
          <a:p>
            <a:r>
              <a:rPr lang="en-US"/>
              <a:t>speaking raw HTTP is</a:t>
            </a:r>
          </a:p>
          <a:p>
            <a:r>
              <a:rPr lang="en-US"/>
              <a:t>more fun…</a:t>
            </a:r>
          </a:p>
        </p:txBody>
      </p:sp>
    </p:spTree>
    <p:extLst>
      <p:ext uri="{BB962C8B-B14F-4D97-AF65-F5344CB8AC3E}">
        <p14:creationId xmlns:p14="http://schemas.microsoft.com/office/powerpoint/2010/main" val="107094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www.odu.edu</a:t>
            </a:r>
            <a:r>
              <a:rPr lang="en-US" dirty="0" smtClean="0"/>
              <a:t> is archived in six archives…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8242" y="2485057"/>
            <a:ext cx="85883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curl --silent -</a:t>
            </a:r>
            <a:r>
              <a:rPr lang="en-US" sz="1400" dirty="0" err="1">
                <a:latin typeface="Courier New"/>
                <a:cs typeface="Courier New"/>
              </a:rPr>
              <a:t>i</a:t>
            </a:r>
            <a:r>
              <a:rPr lang="en-US" sz="1400" dirty="0">
                <a:latin typeface="Courier New"/>
                <a:cs typeface="Courier New"/>
              </a:rPr>
              <a:t> http://</a:t>
            </a:r>
            <a:r>
              <a:rPr lang="en-US" sz="1400" dirty="0" err="1">
                <a:latin typeface="Courier New"/>
                <a:cs typeface="Courier New"/>
              </a:rPr>
              <a:t>memgator.cs.odu.edu</a:t>
            </a:r>
            <a:r>
              <a:rPr lang="en-US" sz="1400" dirty="0">
                <a:latin typeface="Courier New"/>
                <a:cs typeface="Courier New"/>
              </a:rPr>
              <a:t>/</a:t>
            </a:r>
            <a:r>
              <a:rPr lang="en-US" sz="1400" dirty="0" err="1">
                <a:latin typeface="Courier New"/>
                <a:cs typeface="Courier New"/>
              </a:rPr>
              <a:t>timemap</a:t>
            </a:r>
            <a:r>
              <a:rPr lang="en-US" sz="1400" dirty="0">
                <a:latin typeface="Courier New"/>
                <a:cs typeface="Courier New"/>
              </a:rPr>
              <a:t>/link/http://</a:t>
            </a:r>
            <a:r>
              <a:rPr lang="en-US" sz="1400" dirty="0" err="1">
                <a:latin typeface="Courier New"/>
                <a:cs typeface="Courier New"/>
              </a:rPr>
              <a:t>www.odu.edu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\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| </a:t>
            </a:r>
            <a:r>
              <a:rPr lang="en-US" sz="1400" dirty="0" err="1">
                <a:latin typeface="Courier New"/>
                <a:cs typeface="Courier New"/>
              </a:rPr>
              <a:t>grep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datetime</a:t>
            </a:r>
            <a:r>
              <a:rPr lang="en-US" sz="1400" dirty="0">
                <a:latin typeface="Courier New"/>
                <a:cs typeface="Courier New"/>
              </a:rPr>
              <a:t>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'{print $1}'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-v FS=/ '{print $3}' | sort | </a:t>
            </a:r>
            <a:r>
              <a:rPr lang="en-US" sz="1400" dirty="0" err="1">
                <a:latin typeface="Courier New"/>
                <a:cs typeface="Courier New"/>
              </a:rPr>
              <a:t>uniq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–c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9 </a:t>
            </a:r>
            <a:r>
              <a:rPr lang="en-US" sz="1400" dirty="0" err="1">
                <a:latin typeface="Courier New"/>
                <a:cs typeface="Courier New"/>
              </a:rPr>
              <a:t>archive.is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arquivo.pt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39 </a:t>
            </a:r>
            <a:r>
              <a:rPr lang="en-US" sz="1400" dirty="0" err="1">
                <a:latin typeface="Courier New"/>
                <a:cs typeface="Courier New"/>
              </a:rPr>
              <a:t>wayback.archive-it.org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wayback.vefsafn.is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1748 </a:t>
            </a:r>
            <a:r>
              <a:rPr lang="en-US" sz="1400" dirty="0" err="1">
                <a:latin typeface="Courier New"/>
                <a:cs typeface="Courier New"/>
              </a:rPr>
              <a:t>web.archive.org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86 </a:t>
            </a:r>
            <a:r>
              <a:rPr lang="en-US" sz="1400" dirty="0" err="1">
                <a:latin typeface="Courier New"/>
                <a:cs typeface="Courier New"/>
              </a:rPr>
              <a:t>webarchive.loc.gov</a:t>
            </a:r>
            <a:endParaRPr lang="en-US" sz="14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523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dlib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33800"/>
            <a:ext cx="3003550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Long Tail of Archives</a:t>
            </a:r>
          </a:p>
        </p:txBody>
      </p:sp>
      <p:pic>
        <p:nvPicPr>
          <p:cNvPr id="131076" name="Picture 4" descr="800px-Long_t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563688"/>
            <a:ext cx="7173913" cy="37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7" name="Picture 5" descr="ia-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8382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8" name="Picture 6" descr="archive-it-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600"/>
            <a:ext cx="698500" cy="62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9" name="Picture 7" descr="webcite-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0"/>
            <a:ext cx="11430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0" name="Picture 8" descr="ukwa-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267200"/>
            <a:ext cx="976313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1" name="Picture 9" descr="uk-nat-arc-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572000"/>
            <a:ext cx="1801813" cy="2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85" name="Text Box 13"/>
          <p:cNvSpPr txBox="1">
            <a:spLocks noChangeArrowheads="1"/>
          </p:cNvSpPr>
          <p:nvPr/>
        </p:nvSpPr>
        <p:spPr bwMode="auto">
          <a:xfrm>
            <a:off x="6983413" y="4648200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hlinkClick r:id="rId10"/>
              </a:rPr>
              <a:t>Archive.is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8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74646"/>
            <a:ext cx="8229600" cy="773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Long Tail of Archives</a:t>
            </a:r>
          </a:p>
        </p:txBody>
      </p:sp>
      <p:pic>
        <p:nvPicPr>
          <p:cNvPr id="81" name="Shape 81" descr="lt-tweet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75" y="1370724"/>
            <a:ext cx="5877649" cy="256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 descr="lt-tweet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176" y="4078975"/>
            <a:ext cx="5877646" cy="256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444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Memento Aggregator</a:t>
            </a:r>
          </a:p>
        </p:txBody>
      </p:sp>
      <p:pic>
        <p:nvPicPr>
          <p:cNvPr id="45" name="Shape 45" descr="AggregatedArchivesReqCSOD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84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51" name="Shape 51" descr="AggregatedArchivesResCSOD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66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57" name="Shape 57" descr="AggregatedArchivesReqBB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36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63" name="Shape 63" descr="AggregatedArchivesResBB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82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69" name="Shape 69" descr="AggregatedArchivesReqCT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7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75" name="Shape 75" descr="AggregatedArchivesResCT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33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Evaluation_plo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8153400" cy="501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675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Using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Only Top-k Archives </a:t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for URI Lookup Yields Good Results</a:t>
            </a:r>
          </a:p>
        </p:txBody>
      </p:sp>
      <p:sp>
        <p:nvSpPr>
          <p:cNvPr id="156676" name="Text Box 4"/>
          <p:cNvSpPr txBox="1">
            <a:spLocks noChangeArrowheads="1"/>
          </p:cNvSpPr>
          <p:nvPr/>
        </p:nvSpPr>
        <p:spPr bwMode="auto">
          <a:xfrm>
            <a:off x="1143000" y="6048375"/>
            <a:ext cx="7161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/>
                <a:cs typeface="Arial"/>
              </a:rPr>
              <a:t>Even when there are 100s of archives, we only need to talk to a few.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3600" y="6348062"/>
            <a:ext cx="52245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see: </a:t>
            </a:r>
            <a:r>
              <a:rPr lang="en-US" sz="1400" dirty="0">
                <a:latin typeface="Arial"/>
                <a:cs typeface="Arial"/>
                <a:hlinkClick r:id="rId4"/>
              </a:rPr>
              <a:t>http://www.cs.odu.edu/~mln/pubs/tpdl-2013/paper_134.pdf</a:t>
            </a:r>
            <a:r>
              <a:rPr lang="en-US" sz="1400" dirty="0">
                <a:latin typeface="Arial"/>
                <a:cs typeface="Arial"/>
              </a:rPr>
              <a:t> </a:t>
            </a:r>
            <a:endParaRPr lang="en-US" sz="1400" dirty="0" smtClean="0">
              <a:latin typeface="Arial"/>
              <a:cs typeface="Arial"/>
            </a:endParaRPr>
          </a:p>
          <a:p>
            <a:r>
              <a:rPr lang="ro-RO" sz="1400" dirty="0">
                <a:latin typeface="Arial"/>
                <a:cs typeface="Arial"/>
                <a:hlinkClick r:id="rId5"/>
              </a:rPr>
              <a:t>http://dx.doi.org/10.1007/s00799-014-0118-</a:t>
            </a:r>
            <a:r>
              <a:rPr lang="ro-RO" sz="1400" dirty="0" smtClean="0">
                <a:latin typeface="Arial"/>
                <a:cs typeface="Arial"/>
                <a:hlinkClick r:id="rId5"/>
              </a:rPr>
              <a:t>y</a:t>
            </a:r>
            <a:r>
              <a:rPr lang="ro-RO" sz="1400" dirty="0" smtClean="0">
                <a:latin typeface="Arial"/>
                <a:cs typeface="Arial"/>
              </a:rPr>
              <a:t>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94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GET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914400" y="1143000"/>
            <a:ext cx="61595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GET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17:07:04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Last-Modified: Sun, 29 May 2005 02:46:53 GMT</a:t>
            </a:r>
          </a:p>
          <a:p>
            <a:r>
              <a:rPr lang="en-US" sz="1400">
                <a:latin typeface="Courier New" charset="0"/>
              </a:rPr>
              <a:t>ETag: "1c52-14ed-42992d1d"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5357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&lt;html&gt;</a:t>
            </a:r>
          </a:p>
          <a:p>
            <a:r>
              <a:rPr lang="en-US" sz="1400">
                <a:latin typeface="Courier New" charset="0"/>
              </a:rPr>
              <a:t>&lt;head&gt;</a:t>
            </a:r>
          </a:p>
          <a:p>
            <a:r>
              <a:rPr lang="en-US" sz="1400">
                <a:latin typeface="Courier New" charset="0"/>
              </a:rPr>
              <a:t>&lt;title&gt;Home Page for Michael L. Nelson&lt;/title&gt;</a:t>
            </a:r>
          </a:p>
          <a:p>
            <a:r>
              <a:rPr lang="en-US" sz="1400">
                <a:latin typeface="Courier New" charset="0"/>
              </a:rPr>
              <a:t>&lt;style type="text/css"&gt;</a:t>
            </a:r>
          </a:p>
          <a:p>
            <a:r>
              <a:rPr lang="en-US" sz="1400">
                <a:latin typeface="Courier New" charset="0"/>
              </a:rPr>
              <a:t>&lt;!--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[lots of html deleted]</a:t>
            </a: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762000" y="1981200"/>
            <a:ext cx="3581400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4419600" y="1981200"/>
            <a:ext cx="2165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Request</a:t>
            </a:r>
          </a:p>
          <a:p>
            <a:r>
              <a:rPr lang="en-US"/>
              <a:t>(ends w/ CRLF)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777875" y="2911475"/>
            <a:ext cx="6232525" cy="3641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6978650" y="4419600"/>
            <a:ext cx="135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93975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OK, so </a:t>
            </a:r>
          </a:p>
          <a:p>
            <a:pPr marL="342900" indent="-342900" algn="ctr" eaLnBrk="0" hangingPunct="0"/>
            <a:endParaRPr lang="en-US" sz="28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More Archives == More Better</a:t>
            </a:r>
          </a:p>
          <a:p>
            <a:pPr marL="342900" indent="-342900" algn="ctr" eaLnBrk="0" hangingPunct="0"/>
            <a:endParaRPr lang="en-US" sz="2800" dirty="0"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But why care about archiving at all?</a:t>
            </a:r>
            <a:endParaRPr lang="en-US" sz="28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Why Care About The Past?</a:t>
            </a:r>
          </a:p>
        </p:txBody>
      </p:sp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762000" y="1828800"/>
            <a:ext cx="781178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From an anonymous WWW 2010 reviewer about our 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Memento paper (</a:t>
            </a:r>
            <a:r>
              <a:rPr lang="en-US" sz="2000" i="1" dirty="0">
                <a:latin typeface="Arial"/>
                <a:cs typeface="Arial"/>
              </a:rPr>
              <a:t>emphasis</a:t>
            </a:r>
            <a:r>
              <a:rPr lang="en-US" sz="2000" dirty="0">
                <a:latin typeface="Arial"/>
                <a:cs typeface="Arial"/>
              </a:rPr>
              <a:t> mine):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Arial"/>
              <a:cs typeface="Arial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"Is there any statistics to show that many or a good number of Web </a:t>
            </a:r>
          </a:p>
          <a:p>
            <a:pPr>
              <a:spcBef>
                <a:spcPct val="20000"/>
              </a:spcBef>
            </a:pPr>
            <a:r>
              <a:rPr lang="en-US" sz="2000" i="1" dirty="0">
                <a:latin typeface="Arial"/>
                <a:cs typeface="Arial"/>
              </a:rPr>
              <a:t>users would like to get obsolete data or resources? </a:t>
            </a:r>
            <a:r>
              <a:rPr lang="en-US" sz="2000" dirty="0">
                <a:latin typeface="Arial"/>
                <a:cs typeface="Arial"/>
              </a:rPr>
              <a:t>"</a:t>
            </a:r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43011" name="Rectangle 4"/>
          <p:cNvSpPr>
            <a:spLocks noChangeArrowheads="1"/>
          </p:cNvSpPr>
          <p:nvPr/>
        </p:nvSpPr>
        <p:spPr bwMode="auto">
          <a:xfrm>
            <a:off x="722879" y="4805363"/>
            <a:ext cx="750615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Arial"/>
                <a:cs typeface="Arial"/>
              </a:rPr>
              <a:t>one answer: replay of contemporary pages &gt;&gt; summary pages</a:t>
            </a:r>
          </a:p>
          <a:p>
            <a:pPr algn="ctr"/>
            <a:endParaRPr lang="en-US" sz="2000">
              <a:latin typeface="Arial"/>
              <a:cs typeface="Arial"/>
            </a:endParaRPr>
          </a:p>
          <a:p>
            <a:pPr algn="ctr"/>
            <a:r>
              <a:rPr lang="en-US" sz="1400">
                <a:latin typeface="Arial"/>
                <a:cs typeface="Arial"/>
                <a:hlinkClick r:id="rId3"/>
              </a:rPr>
              <a:t>http://www.slideshare.net/phonedude/why-careaboutthepast</a:t>
            </a:r>
            <a:endParaRPr lang="en-US" sz="1400">
              <a:latin typeface="Arial"/>
              <a:cs typeface="Arial"/>
            </a:endParaRPr>
          </a:p>
          <a:p>
            <a:pPr algn="ctr"/>
            <a:r>
              <a:rPr lang="en-US" sz="1200">
                <a:latin typeface="Arial"/>
                <a:cs typeface="Arial"/>
                <a:hlinkClick r:id="rId4"/>
              </a:rPr>
              <a:t>http://www.nytimes.com/2013/06/19/books/seven-american-deaths-and-disasters-transcribes-the-news.html</a:t>
            </a:r>
            <a:r>
              <a:rPr lang="en-US" sz="120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957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026" descr="katrina-cnn-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53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5781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b="1" smtClean="0">
                <a:solidFill>
                  <a:srgbClr val="000000"/>
                </a:solidFill>
                <a:latin typeface="Arial" charset="0"/>
              </a:rPr>
              <a:t>vs.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9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08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 descr="katrina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48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 descr="katrina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57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katrina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3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2" descr="katrina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31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katrina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55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62000" y="1676400"/>
            <a:ext cx="6159500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17:14:39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Last-Modified: Sun, 29 May 2005 02:46:53 GMT</a:t>
            </a:r>
          </a:p>
          <a:p>
            <a:r>
              <a:rPr lang="en-US" sz="1400">
                <a:latin typeface="Courier New" charset="0"/>
              </a:rPr>
              <a:t>ETag: "1c52-14ed-42992d1d"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Content-Length: 5357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8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 descr="katrina-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17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2" descr="katrina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63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2" descr="katrina-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27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 descr="katrina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33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2" descr="katrina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24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2" descr="katrina-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69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5781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Archiving Moves At Hurricane Speed,</a:t>
            </a:r>
            <a:br>
              <a:rPr lang="en-US" sz="2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Most News Stories Move Faster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5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4" descr="va-tech-cnn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42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2" descr="va-tech-cnn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029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2" descr="va-tech-cnn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29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OPTIONS </a:t>
            </a:r>
            <a:br>
              <a:rPr lang="en-US" dirty="0"/>
            </a:br>
            <a:r>
              <a:rPr lang="en-US" sz="2800" dirty="0"/>
              <a:t>(many methods)</a:t>
            </a:r>
            <a:endParaRPr lang="en-US" dirty="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04800" y="1828800"/>
            <a:ext cx="9040813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 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OPTIONS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Mon, 09 Jan 2006 17:16:46 GMT</a:t>
            </a:r>
          </a:p>
          <a:p>
            <a:r>
              <a:rPr lang="en-US" sz="14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r>
              <a:rPr lang="en-US" sz="1400">
                <a:latin typeface="Courier New" charset="0"/>
              </a:rPr>
              <a:t>Allow: GET, HEAD, POST, PUT, DELETE, CONNECT, OPTIONS, PATCH, PROPFIND, PROPPATCH, </a:t>
            </a:r>
          </a:p>
          <a:p>
            <a:r>
              <a:rPr lang="en-US" sz="1400">
                <a:latin typeface="Courier New" charset="0"/>
              </a:rPr>
              <a:t>MKCOL, COPY, MOVE, LOCK, UNLOCK, TRACE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137802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2" name="Picture 1" descr="kit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video of a TV show where celebrities read “mean” Tweets about themselves</a:t>
            </a:r>
          </a:p>
        </p:txBody>
      </p:sp>
      <p:pic>
        <p:nvPicPr>
          <p:cNvPr id="125954" name="Picture 4" descr="jimmy-kimmel-twee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88275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23913" y="5257800"/>
            <a:ext cx="755808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Our social discourse is dominated by the web.  Q.E.D.  </a:t>
            </a:r>
          </a:p>
        </p:txBody>
      </p:sp>
      <p:sp>
        <p:nvSpPr>
          <p:cNvPr id="125956" name="TextBox 6"/>
          <p:cNvSpPr txBox="1">
            <a:spLocks noChangeArrowheads="1"/>
          </p:cNvSpPr>
          <p:nvPr/>
        </p:nvSpPr>
        <p:spPr bwMode="auto">
          <a:xfrm>
            <a:off x="2895600" y="6078538"/>
            <a:ext cx="30178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hlinkClick r:id="rId3"/>
              </a:rPr>
              <a:t>https://www.youtube.com/watch?v=LABGimhsEys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81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Our scholarly record is in jeopardy…</a:t>
            </a:r>
          </a:p>
        </p:txBody>
      </p:sp>
      <p:pic>
        <p:nvPicPr>
          <p:cNvPr id="126978" name="Picture 2" descr="plos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162800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extBox 3"/>
          <p:cNvSpPr txBox="1">
            <a:spLocks noChangeArrowheads="1"/>
          </p:cNvSpPr>
          <p:nvPr/>
        </p:nvSpPr>
        <p:spPr bwMode="auto">
          <a:xfrm>
            <a:off x="1355465" y="5758620"/>
            <a:ext cx="5944857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hlinkClick r:id="rId3"/>
              </a:rPr>
              <a:t>http://dx.doi.org/</a:t>
            </a:r>
            <a:r>
              <a:rPr lang="fr-FR" sz="1600" dirty="0">
                <a:hlinkClick r:id="rId3"/>
              </a:rPr>
              <a:t>10.1371/journal.pone.0115253</a:t>
            </a:r>
            <a:endParaRPr lang="fr-FR" sz="1600" dirty="0"/>
          </a:p>
          <a:p>
            <a:pPr algn="ctr"/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also</a:t>
            </a:r>
            <a:r>
              <a:rPr lang="fr-FR" sz="1600" dirty="0"/>
              <a:t>: </a:t>
            </a:r>
            <a:r>
              <a:rPr lang="fr-FR" sz="1600" dirty="0">
                <a:hlinkClick r:id="rId4"/>
              </a:rPr>
              <a:t>http://blog.dshr.org/2015/02/the-evanescent-</a:t>
            </a:r>
            <a:r>
              <a:rPr lang="fr-FR" sz="1600" dirty="0" smtClean="0">
                <a:hlinkClick r:id="rId4"/>
              </a:rPr>
              <a:t>web.html</a:t>
            </a:r>
            <a:endParaRPr lang="fr-FR" sz="1600" dirty="0" smtClean="0"/>
          </a:p>
          <a:p>
            <a:pPr algn="ctr"/>
            <a:r>
              <a:rPr lang="fr-FR" sz="1600" dirty="0">
                <a:hlinkClick r:id="rId5"/>
              </a:rPr>
              <a:t>http://dx.doi.org/10.1371/journal.pone.</a:t>
            </a:r>
            <a:r>
              <a:rPr lang="fr-FR" sz="1600" dirty="0" smtClean="0">
                <a:hlinkClick r:id="rId5"/>
              </a:rPr>
              <a:t>0167475</a:t>
            </a:r>
            <a:r>
              <a:rPr lang="fr-FR" sz="1600" dirty="0" smtClean="0"/>
              <a:t>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309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As is our legal record…</a:t>
            </a:r>
          </a:p>
        </p:txBody>
      </p:sp>
      <p:pic>
        <p:nvPicPr>
          <p:cNvPr id="128002" name="Picture 4" descr="nyt-supreme-cou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73564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Box 5"/>
          <p:cNvSpPr txBox="1">
            <a:spLocks noChangeArrowheads="1"/>
          </p:cNvSpPr>
          <p:nvPr/>
        </p:nvSpPr>
        <p:spPr bwMode="auto">
          <a:xfrm>
            <a:off x="1243013" y="5638800"/>
            <a:ext cx="7215187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http://www.nytimes.com/2013/09/24/us/politics/in-supreme-court-opinions-clicks-that-lead-nowhere.html</a:t>
            </a:r>
            <a:r>
              <a:rPr lang="en-US" sz="1200"/>
              <a:t> </a:t>
            </a:r>
            <a:endParaRPr lang="fr-FR" sz="1200"/>
          </a:p>
          <a:p>
            <a:pPr algn="ctr"/>
            <a:r>
              <a:rPr lang="fr-FR" sz="1200"/>
              <a:t>See also: </a:t>
            </a:r>
            <a:r>
              <a:rPr lang="fr-FR" sz="1200">
                <a:hlinkClick r:id="rId4"/>
              </a:rPr>
              <a:t>http://blogs.law.harvard.edu/futureoftheinternet/2013/09/22/perma/</a:t>
            </a:r>
            <a:r>
              <a:rPr lang="fr-FR" sz="1200"/>
              <a:t> </a:t>
            </a:r>
          </a:p>
          <a:p>
            <a:pPr algn="ctr"/>
            <a:r>
              <a:rPr lang="fr-FR" sz="1200">
                <a:hlinkClick r:id="rId5"/>
              </a:rPr>
              <a:t>http://ssnat.com/</a:t>
            </a:r>
            <a:r>
              <a:rPr lang="fr-FR" sz="120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95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As is our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scientific record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…</a:t>
            </a:r>
          </a:p>
        </p:txBody>
      </p:sp>
      <p:sp>
        <p:nvSpPr>
          <p:cNvPr id="128003" name="TextBox 5"/>
          <p:cNvSpPr txBox="1">
            <a:spLocks noChangeArrowheads="1"/>
          </p:cNvSpPr>
          <p:nvPr/>
        </p:nvSpPr>
        <p:spPr bwMode="auto">
          <a:xfrm>
            <a:off x="1674771" y="6334147"/>
            <a:ext cx="5968301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hlinkClick r:id="rId2"/>
              </a:rPr>
              <a:t>https://www.wired.com/2017/02/diehard-coders-just-saved-nasas-earth-science-data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2" name="Picture 1" descr="nasa-wired-magaz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898624"/>
            <a:ext cx="6621280" cy="52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And our popular culture as well…</a:t>
            </a:r>
          </a:p>
        </p:txBody>
      </p:sp>
      <p:pic>
        <p:nvPicPr>
          <p:cNvPr id="129026" name="Picture 2" descr="pf-kq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696075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extBox 6"/>
          <p:cNvSpPr txBox="1">
            <a:spLocks noChangeArrowheads="1"/>
          </p:cNvSpPr>
          <p:nvPr/>
        </p:nvSpPr>
        <p:spPr bwMode="auto">
          <a:xfrm>
            <a:off x="1371600" y="5972175"/>
            <a:ext cx="58039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http://f-measure.blogspot.com/2009/02/pink-floyd-hour-with-pink-floyd-kqed-lp.html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71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Half-Life of Popular Music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Videos</a:t>
            </a:r>
          </a:p>
        </p:txBody>
      </p:sp>
      <p:pic>
        <p:nvPicPr>
          <p:cNvPr id="130050" name="Picture 3" descr="gones_l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209800"/>
            <a:ext cx="4395787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Picture 4" descr="gones_ma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97100"/>
            <a:ext cx="4419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TextBox 5"/>
          <p:cNvSpPr txBox="1">
            <a:spLocks noChangeArrowheads="1"/>
          </p:cNvSpPr>
          <p:nvPr/>
        </p:nvSpPr>
        <p:spPr bwMode="auto">
          <a:xfrm>
            <a:off x="2133600" y="5334000"/>
            <a:ext cx="4660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/>
              <a:t>Matthias Prellwitz, Michael L. Nelson, </a:t>
            </a:r>
          </a:p>
          <a:p>
            <a:pPr algn="ctr"/>
            <a:r>
              <a:rPr lang="en-US" sz="1200"/>
              <a:t>Music Video Redundancy and Half-Life in YouTube, </a:t>
            </a:r>
          </a:p>
          <a:p>
            <a:pPr algn="ctr"/>
            <a:r>
              <a:rPr lang="en-US" sz="1200"/>
              <a:t>Proceedings of TPDL 2011</a:t>
            </a:r>
          </a:p>
          <a:p>
            <a:pPr algn="ctr"/>
            <a:r>
              <a:rPr lang="en-US" sz="1200">
                <a:hlinkClick r:id="rId4"/>
              </a:rPr>
              <a:t>http://www.cs.odu.edu/~mln/pubs/tpdl-2011/tpdl-2011-prellwitz.pdf</a:t>
            </a:r>
            <a:r>
              <a:rPr lang="en-US" sz="1200"/>
              <a:t> </a:t>
            </a:r>
          </a:p>
        </p:txBody>
      </p:sp>
      <p:sp>
        <p:nvSpPr>
          <p:cNvPr id="130053" name="TextBox 6"/>
          <p:cNvSpPr txBox="1">
            <a:spLocks noChangeArrowheads="1"/>
          </p:cNvSpPr>
          <p:nvPr/>
        </p:nvSpPr>
        <p:spPr bwMode="auto">
          <a:xfrm>
            <a:off x="1981200" y="4648200"/>
            <a:ext cx="5087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Individual URLs die, but new versions arise</a:t>
            </a:r>
          </a:p>
        </p:txBody>
      </p:sp>
    </p:spTree>
    <p:extLst>
      <p:ext uri="{BB962C8B-B14F-4D97-AF65-F5344CB8AC3E}">
        <p14:creationId xmlns:p14="http://schemas.microsoft.com/office/powerpoint/2010/main" val="209454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ChangeArrowheads="1"/>
          </p:cNvSpPr>
          <p:nvPr/>
        </p:nvSpPr>
        <p:spPr bwMode="auto">
          <a:xfrm>
            <a:off x="241300" y="1676400"/>
            <a:ext cx="87757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So we won’t lose every copy of “Shake It Off”…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3200" dirty="0">
                <a:latin typeface="Arial"/>
                <a:cs typeface="Arial"/>
              </a:rPr>
              <a:t>What about the grist of history?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82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1746" name="Picture 4" descr="bbc-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77724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286000" y="6019800"/>
            <a:ext cx="4324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3"/>
              </a:rPr>
              <a:t>http://www.bbc.com/future/story/20120927-the-decaying-web</a:t>
            </a:r>
            <a:r>
              <a:rPr lang="en-US" sz="1200" dirty="0"/>
              <a:t> 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0650" y="1905000"/>
            <a:ext cx="8794750" cy="280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 dirty="0"/>
              <a:t>On January 28 2011, three days into the fierce protests that would </a:t>
            </a:r>
          </a:p>
          <a:p>
            <a:r>
              <a:rPr lang="en-US" sz="2200" dirty="0"/>
              <a:t>eventually oust the Egyptian president Hosni Mubarak, a Twitter</a:t>
            </a:r>
          </a:p>
          <a:p>
            <a:r>
              <a:rPr lang="en-US" sz="2200" dirty="0"/>
              <a:t>user called </a:t>
            </a:r>
            <a:r>
              <a:rPr lang="en-US" sz="2200" dirty="0" err="1"/>
              <a:t>Farrah</a:t>
            </a:r>
            <a:r>
              <a:rPr lang="en-US" sz="2200" dirty="0"/>
              <a:t> posted a link to a picture that supposedly showed</a:t>
            </a:r>
          </a:p>
          <a:p>
            <a:r>
              <a:rPr lang="en-US" sz="2200" dirty="0"/>
              <a:t>an armed man as he ran on a “rooftop during clashes between police</a:t>
            </a:r>
          </a:p>
          <a:p>
            <a:r>
              <a:rPr lang="en-US" sz="2200" dirty="0"/>
              <a:t>and protesters in Suez”. I say supposedly, because both the tweet</a:t>
            </a:r>
          </a:p>
          <a:p>
            <a:r>
              <a:rPr lang="en-US" sz="2200" dirty="0"/>
              <a:t>and the picture it linked to no longer exist.  Instead they have</a:t>
            </a:r>
          </a:p>
          <a:p>
            <a:r>
              <a:rPr lang="en-US" sz="2200" dirty="0"/>
              <a:t>been replaced with error messages that claim the message – and its</a:t>
            </a:r>
          </a:p>
          <a:p>
            <a:r>
              <a:rPr lang="en-US" sz="2200" dirty="0"/>
              <a:t>contents – “doesn’t exist”.</a:t>
            </a:r>
          </a:p>
        </p:txBody>
      </p:sp>
    </p:spTree>
    <p:extLst>
      <p:ext uri="{BB962C8B-B14F-4D97-AF65-F5344CB8AC3E}">
        <p14:creationId xmlns:p14="http://schemas.microsoft.com/office/powerpoint/2010/main" val="158299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Missing Tweet &amp; Pic</a:t>
            </a:r>
          </a:p>
        </p:txBody>
      </p:sp>
      <p:pic>
        <p:nvPicPr>
          <p:cNvPr id="327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41148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41148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266700" y="5448300"/>
            <a:ext cx="4043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4"/>
              </a:rPr>
              <a:t>https://twitter.com/Farrah3m/status/31727870736859137</a:t>
            </a:r>
            <a:r>
              <a:rPr lang="en-US" sz="1200"/>
              <a:t> 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5867400" y="5410200"/>
            <a:ext cx="1870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5"/>
              </a:rPr>
              <a:t>http://twitpic.com/3uvo6z</a:t>
            </a:r>
            <a:r>
              <a:rPr lang="en-US" sz="1200" dirty="0"/>
              <a:t> 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1894989" y="5943600"/>
            <a:ext cx="56588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6"/>
              </a:rPr>
              <a:t>http://ws-dl.blogspot.com/2013/05/2013-05-07-who-is-archiving-your-tweets.html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91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OPTIONS</a:t>
            </a:r>
            <a:br>
              <a:rPr lang="en-US"/>
            </a:br>
            <a:r>
              <a:rPr lang="en-US" sz="2800"/>
              <a:t>(fewer methods)</a:t>
            </a:r>
            <a:endParaRPr lang="en-US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873125" y="1919288"/>
            <a:ext cx="7439025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OPTIONS /~mln/index.html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</a:rPr>
              <a:t>Date: Tue, 10 Jan 2012 17:26:44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Allow: GET,HEAD,POST,OPTIONS</a:t>
            </a:r>
          </a:p>
          <a:p>
            <a:r>
              <a:rPr lang="en-US" sz="1400">
                <a:latin typeface="Courier New" charset="0"/>
              </a:rPr>
              <a:t>Content-Length: 0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9628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May 2013,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both are “archived” by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topsy.com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31708"/>
            <a:ext cx="659447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27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February 2015,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they’re completely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missing.</a:t>
            </a:r>
          </a:p>
        </p:txBody>
      </p:sp>
      <p:pic>
        <p:nvPicPr>
          <p:cNvPr id="34818" name="Picture 4" descr="topsy-4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088026"/>
            <a:ext cx="6253162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http://topsy.com/http://twitpic.com/3uvo6z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90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2016, r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edirecting…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5843" name="Picture 1" descr="topsy-redir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6278563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41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…to a random (?)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apple.com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page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6867" name="Picture 2" descr="topsy-ap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6324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94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67800" cy="990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No Server == No HTTP Event == Nothing to Archive</a:t>
            </a:r>
          </a:p>
        </p:txBody>
      </p:sp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7891" name="Picture 1" descr="topsy-server-not-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73125"/>
            <a:ext cx="6324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80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8914" name="Picture 3" descr="tpdl-2012-archive-loss-rat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6868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Box 4"/>
          <p:cNvSpPr txBox="1">
            <a:spLocks noChangeArrowheads="1"/>
          </p:cNvSpPr>
          <p:nvPr/>
        </p:nvSpPr>
        <p:spPr bwMode="auto">
          <a:xfrm>
            <a:off x="377825" y="5842000"/>
            <a:ext cx="8689975" cy="101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Hany M. SalahEldeen, Michael L. Nelson, Losing My Revolution: How Many Resources Shared on Social Media Have Been Lost?, Proceedings of TPDL 2012. </a:t>
            </a:r>
            <a:r>
              <a:rPr lang="en-US" sz="1200">
                <a:hlinkClick r:id="rId3"/>
              </a:rPr>
              <a:t>http://arxiv.org/abs/1209.3026</a:t>
            </a:r>
            <a:r>
              <a:rPr lang="en-US" sz="1200"/>
              <a:t> </a:t>
            </a:r>
          </a:p>
          <a:p>
            <a:endParaRPr lang="en-US" sz="1200"/>
          </a:p>
          <a:p>
            <a:r>
              <a:rPr lang="en-US" sz="1200"/>
              <a:t>Hany SalahEldeen, Michael L. Nelson, Resurrecting My Revolution: Using Social Link Neighborhood in Bringing Context to the Disappearing Web, Proceedings of TPDL 2013. </a:t>
            </a:r>
            <a:r>
              <a:rPr lang="en-US" sz="1200">
                <a:hlinkClick r:id="rId4"/>
              </a:rPr>
              <a:t>http://arxiv.org/abs/1309.2648</a:t>
            </a:r>
            <a:r>
              <a:rPr lang="en-US" sz="1200"/>
              <a:t> </a:t>
            </a:r>
          </a:p>
        </p:txBody>
      </p:sp>
      <p:sp>
        <p:nvSpPr>
          <p:cNvPr id="38916" name="TextBox 5"/>
          <p:cNvSpPr txBox="1">
            <a:spLocks noChangeArrowheads="1"/>
          </p:cNvSpPr>
          <p:nvPr/>
        </p:nvSpPr>
        <p:spPr bwMode="auto">
          <a:xfrm>
            <a:off x="1143000" y="1066800"/>
            <a:ext cx="4073525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 Missing: 11% year 1,  7%/year afterwards</a:t>
            </a:r>
          </a:p>
          <a:p>
            <a:r>
              <a:rPr lang="en-US" sz="1600"/>
              <a:t>Archived:  7% year 1, 15%/year afterwards</a:t>
            </a:r>
          </a:p>
        </p:txBody>
      </p:sp>
    </p:spTree>
    <p:extLst>
      <p:ext uri="{BB962C8B-B14F-4D97-AF65-F5344CB8AC3E}">
        <p14:creationId xmlns:p14="http://schemas.microsoft.com/office/powerpoint/2010/main" val="406176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Why we need multiple, </a:t>
            </a:r>
            <a:b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independent archives…</a:t>
            </a:r>
          </a:p>
        </p:txBody>
      </p:sp>
    </p:spTree>
    <p:extLst>
      <p:ext uri="{BB962C8B-B14F-4D97-AF65-F5344CB8AC3E}">
        <p14:creationId xmlns:p14="http://schemas.microsoft.com/office/powerpoint/2010/main" val="209158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A single archive is vulnerable</a:t>
            </a:r>
          </a:p>
        </p:txBody>
      </p:sp>
      <p:pic>
        <p:nvPicPr>
          <p:cNvPr id="20482" name="Picture 3" descr="speeches-archi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43000"/>
            <a:ext cx="5568950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1600200" y="5791200"/>
            <a:ext cx="5645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http://www.bbc.com/news/uk-politics-24924185</a:t>
            </a:r>
            <a:r>
              <a:rPr lang="en-US" sz="1200"/>
              <a:t> </a:t>
            </a:r>
          </a:p>
          <a:p>
            <a:pPr algn="ctr"/>
            <a:r>
              <a:rPr lang="en-US" sz="1200">
                <a:hlinkClick r:id="rId4"/>
              </a:rPr>
              <a:t>http://ws-dl.blogspot.com/2013/11/2013-11-21-conservative-party-speeches.html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843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Houston, Tranquility Base </a:t>
            </a:r>
            <a:r>
              <a:rPr lang="en-US" sz="2000" b="1" dirty="0" err="1" smtClean="0">
                <a:solidFill>
                  <a:srgbClr val="000000"/>
                </a:solidFill>
                <a:latin typeface="Arial" charset="0"/>
              </a:rPr>
              <a:t>Here.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 The Eagle has landed.</a:t>
            </a:r>
            <a:endParaRPr lang="en-US" sz="2800" b="1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506" name="Picture 3" descr="ntrs-d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07720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454150" y="5918200"/>
            <a:ext cx="64543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see also: </a:t>
            </a:r>
            <a:r>
              <a:rPr lang="en-US" sz="1200" dirty="0">
                <a:latin typeface="Arial"/>
                <a:cs typeface="Arial"/>
                <a:hlinkClick r:id="rId4"/>
              </a:rPr>
              <a:t>http://ws-dl.blogspot.com/2013/03/2013-03-22-ntrs-web-archives-and-why-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we.html</a:t>
            </a:r>
            <a:endParaRPr lang="en-US" sz="1200" dirty="0" smtClean="0"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latin typeface="Arial"/>
                <a:cs typeface="Arial"/>
                <a:hlinkClick r:id="rId5"/>
              </a:rPr>
              <a:t>http://ws-dl.blogspot.com/2013/06/2013-06-18-ntrs-memento-and-handles.html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6946900" y="609600"/>
            <a:ext cx="900113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2400300" y="609600"/>
            <a:ext cx="2070100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0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57200" y="466350"/>
            <a:ext cx="8229600" cy="1143000"/>
          </a:xfrm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3554" name="Picture 3" descr="google-right-to-be-forgott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7112"/>
            <a:ext cx="7240588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609600" y="6211512"/>
            <a:ext cx="798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http://www.theguardian.com/technology/2015/feb/19/google-acknowledges-some-people-want-right-to-be-forgotten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98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 Codes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0" y="1905000"/>
            <a:ext cx="8720138" cy="375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- 1xx: Informational - Request received, continuing process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- 2xx: Success - The action was successfully received,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understood, and accepted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- 3xx: Redirection - Further action must be taken in order to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complete the request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- 4xx: Client Error - The request contains bad syntax or cannot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be fulfilled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- 5xx: Server Error - The server failed to fulfill an apparently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  valid request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429000" y="1600200"/>
            <a:ext cx="2451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from section 6.1.1 of RFC 2616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6629400" y="1676400"/>
            <a:ext cx="2384425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not </a:t>
            </a:r>
            <a:r>
              <a:rPr lang="en-US" altLang="ja-JP" dirty="0" smtClean="0">
                <a:latin typeface="Arial"/>
              </a:rPr>
              <a:t>“</a:t>
            </a:r>
            <a:r>
              <a:rPr lang="en-US" dirty="0" smtClean="0"/>
              <a:t>error</a:t>
            </a:r>
            <a:r>
              <a:rPr lang="en-US" altLang="ja-JP" dirty="0" smtClean="0">
                <a:latin typeface="Arial"/>
              </a:rPr>
              <a:t>”</a:t>
            </a:r>
            <a:r>
              <a:rPr lang="en-US" dirty="0" smtClean="0"/>
              <a:t> </a:t>
            </a:r>
            <a:r>
              <a:rPr lang="en-US" dirty="0"/>
              <a:t>codes!</a:t>
            </a:r>
          </a:p>
        </p:txBody>
      </p:sp>
    </p:spTree>
    <p:extLst>
      <p:ext uri="{BB962C8B-B14F-4D97-AF65-F5344CB8AC3E}">
        <p14:creationId xmlns:p14="http://schemas.microsoft.com/office/powerpoint/2010/main" val="406824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ia-grind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2700"/>
            <a:ext cx="37353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4" descr="ia-grindr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743200"/>
            <a:ext cx="37211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5" descr="ia-grindr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12700"/>
            <a:ext cx="36734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6"/>
          <p:cNvSpPr txBox="1">
            <a:spLocks noChangeArrowheads="1"/>
          </p:cNvSpPr>
          <p:nvPr/>
        </p:nvSpPr>
        <p:spPr bwMode="auto">
          <a:xfrm>
            <a:off x="4038600" y="3071813"/>
            <a:ext cx="5029200" cy="3786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>
                <a:latin typeface="Courier New" charset="0"/>
                <a:cs typeface="Courier New" charset="0"/>
              </a:rPr>
              <a:t>$ curl –I "http://www.thedailybeast.com/articles/2016/08/11/i-got-three-grindr-dates-in-an-hour-in-the-olympic-village.html"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HTTP/1.1 301 Moved Permanently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Age: 0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Cache-Control: max-age=60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Content-Type: text/html; charset=iso-8859-1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Date: Thu, 18 Aug 2016 01:13:46 GMT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Location: </a:t>
            </a:r>
            <a:r>
              <a:rPr lang="en-US" sz="1000" b="1">
                <a:latin typeface="Courier New" charset="0"/>
                <a:cs typeface="Courier New" charset="0"/>
              </a:rPr>
              <a:t>http://www.thedailybeast.com/articles/2016/08/11/a-note-from-the-editors.html</a:t>
            </a:r>
            <a:endParaRPr lang="en-US" sz="1000">
              <a:latin typeface="Courier New" charset="0"/>
              <a:cs typeface="Courier New" charset="0"/>
            </a:endParaRPr>
          </a:p>
          <a:p>
            <a:r>
              <a:rPr lang="en-US" sz="1000">
                <a:latin typeface="Courier New" charset="0"/>
                <a:cs typeface="Courier New" charset="0"/>
              </a:rPr>
              <a:t>RealAge: 0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Server: Apache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Vary: Accept-Encoding, User-Agent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Via: 1.1 varnish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X-BackEnd: default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X-Cache: MISS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X-Cacheable: YES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X-Restarts: 0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X-UA-Device: pc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X-Varnish: 995407903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Connection: keep-alive</a:t>
            </a:r>
          </a:p>
          <a:p>
            <a:endParaRPr lang="en-US" sz="1000">
              <a:latin typeface="Courier New" charset="0"/>
              <a:cs typeface="Courier New" charset="0"/>
            </a:endParaRPr>
          </a:p>
          <a:p>
            <a:endParaRPr lang="en-US" sz="1000">
              <a:latin typeface="Courier New" charset="0"/>
              <a:cs typeface="Courier New" charset="0"/>
            </a:endParaRPr>
          </a:p>
          <a:p>
            <a:endParaRPr lang="en-US" sz="1000">
              <a:latin typeface="Courier New" charset="0"/>
              <a:cs typeface="Courier New" charset="0"/>
            </a:endParaRPr>
          </a:p>
        </p:txBody>
      </p:sp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349250" y="6553200"/>
            <a:ext cx="83375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hlinkClick r:id="rId5"/>
              </a:rPr>
              <a:t>http://www.usnews.com/news/articles/2016-08-17/wayback-machine-wont-censor-archive-for-taste-director-says-after-olympics-article-scrubbed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69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152400"/>
            <a:ext cx="88392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But who pays for those extra archives?</a:t>
            </a:r>
          </a:p>
        </p:txBody>
      </p:sp>
      <p:pic>
        <p:nvPicPr>
          <p:cNvPr id="25602" name="Picture 3" descr="webci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838200"/>
            <a:ext cx="6019800" cy="52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533400" y="5651500"/>
            <a:ext cx="8361363" cy="581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1TB endowment = ~$4700:  </a:t>
            </a:r>
            <a:r>
              <a:rPr lang="en-US" sz="1600" dirty="0">
                <a:latin typeface="Arial"/>
                <a:cs typeface="Arial"/>
                <a:hlinkClick r:id="rId4"/>
              </a:rPr>
              <a:t>http://blog.dshr.org/2011/02/paying-for-long-term-storage.html</a:t>
            </a:r>
            <a:r>
              <a:rPr lang="en-US" sz="1600" dirty="0">
                <a:latin typeface="Arial"/>
                <a:cs typeface="Arial"/>
              </a:rPr>
              <a:t> </a:t>
            </a:r>
          </a:p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see also: </a:t>
            </a:r>
            <a:r>
              <a:rPr lang="en-US" sz="1600" dirty="0">
                <a:latin typeface="Arial"/>
                <a:cs typeface="Arial"/>
                <a:hlinkClick r:id="rId5"/>
              </a:rPr>
              <a:t>http://blog.dshr.org/2011/01/memento-marketplace-for-archiving.html</a:t>
            </a:r>
            <a:r>
              <a:rPr lang="en-US" sz="16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5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Archives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aren’t </a:t>
            </a:r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>magic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web sites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They’re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just web sites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  <p:pic>
        <p:nvPicPr>
          <p:cNvPr id="117762" name="Picture 3" descr="mummify-workin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1" y="1752600"/>
            <a:ext cx="4483100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5750" y="5359400"/>
            <a:ext cx="8507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If you used Mummify, you’re now left with a bunch of defunct, shortened links like: </a:t>
            </a:r>
          </a:p>
          <a:p>
            <a:pPr algn="ctr"/>
            <a:r>
              <a:rPr lang="en-US" sz="1800" dirty="0">
                <a:hlinkClick r:id="rId3"/>
              </a:rPr>
              <a:t>https://mummify.it/XbmcMfE3</a:t>
            </a:r>
            <a:r>
              <a:rPr lang="en-US" sz="1800" dirty="0"/>
              <a:t> </a:t>
            </a:r>
          </a:p>
        </p:txBody>
      </p:sp>
      <p:pic>
        <p:nvPicPr>
          <p:cNvPr id="2" name="Picture 1" descr="mummify-it-2016-03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40" y="1774825"/>
            <a:ext cx="334462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9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Throw Away the Original URL –</a:t>
            </a:r>
            <a:br>
              <a:rPr lang="en-US" dirty="0" smtClean="0"/>
            </a:br>
            <a:r>
              <a:rPr lang="en-US" dirty="0" smtClean="0"/>
              <a:t>Use Robust Links!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5200" y="1536700"/>
            <a:ext cx="535615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&lt;a </a:t>
            </a:r>
            <a:r>
              <a:rPr lang="en-US" sz="1400" dirty="0" err="1" smtClean="0">
                <a:latin typeface="Courier New"/>
                <a:cs typeface="Courier New"/>
              </a:rPr>
              <a:t>href</a:t>
            </a:r>
            <a:r>
              <a:rPr lang="en-US" sz="1400" dirty="0" smtClean="0">
                <a:latin typeface="Courier New"/>
                <a:cs typeface="Courier New"/>
              </a:rPr>
              <a:t>="http://www.w3.org/"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versionurl</a:t>
            </a:r>
            <a:r>
              <a:rPr lang="en-US" sz="1400" dirty="0" smtClean="0">
                <a:latin typeface="Courier New"/>
                <a:cs typeface="Courier New"/>
              </a:rPr>
              <a:t>="https://</a:t>
            </a:r>
            <a:r>
              <a:rPr lang="en-US" sz="1400" dirty="0" err="1" smtClean="0">
                <a:latin typeface="Courier New"/>
                <a:cs typeface="Courier New"/>
              </a:rPr>
              <a:t>archive.today</a:t>
            </a:r>
            <a:r>
              <a:rPr lang="en-US" sz="1400" dirty="0" smtClean="0">
                <a:latin typeface="Courier New"/>
                <a:cs typeface="Courier New"/>
              </a:rPr>
              <a:t>/r7cov"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versiondate</a:t>
            </a:r>
            <a:r>
              <a:rPr lang="en-US" sz="1400" dirty="0" smtClean="0">
                <a:latin typeface="Courier New"/>
                <a:cs typeface="Courier New"/>
              </a:rPr>
              <a:t>="2015-01-21"&gt;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</a:t>
            </a:r>
            <a:r>
              <a:rPr lang="en-US" sz="1400" b="1" dirty="0" smtClean="0">
                <a:latin typeface="Courier New"/>
                <a:cs typeface="Courier New"/>
              </a:rPr>
              <a:t>my robust link to the live web</a:t>
            </a:r>
            <a:r>
              <a:rPr lang="en-US" sz="1400" dirty="0" smtClean="0">
                <a:latin typeface="Courier New"/>
                <a:cs typeface="Courier New"/>
              </a:rPr>
              <a:t>&lt;/a&gt;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00" y="2984500"/>
            <a:ext cx="492519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&lt;a </a:t>
            </a:r>
            <a:r>
              <a:rPr lang="en-US" sz="1400" dirty="0" err="1" smtClean="0">
                <a:latin typeface="Courier New"/>
                <a:cs typeface="Courier New"/>
              </a:rPr>
              <a:t>href</a:t>
            </a:r>
            <a:r>
              <a:rPr lang="en-US" sz="1400" dirty="0" smtClean="0">
                <a:latin typeface="Courier New"/>
                <a:cs typeface="Courier New"/>
              </a:rPr>
              <a:t>="https://</a:t>
            </a:r>
            <a:r>
              <a:rPr lang="en-US" sz="1400" dirty="0" err="1" smtClean="0">
                <a:latin typeface="Courier New"/>
                <a:cs typeface="Courier New"/>
              </a:rPr>
              <a:t>archive.today</a:t>
            </a:r>
            <a:r>
              <a:rPr lang="en-US" sz="1400" dirty="0" smtClean="0">
                <a:latin typeface="Courier New"/>
                <a:cs typeface="Courier New"/>
              </a:rPr>
              <a:t>/r7cov"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originalurl</a:t>
            </a:r>
            <a:r>
              <a:rPr lang="en-US" sz="1400" dirty="0" smtClean="0">
                <a:latin typeface="Courier New"/>
                <a:cs typeface="Courier New"/>
              </a:rPr>
              <a:t>="http://www.w3.org/"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versiondate</a:t>
            </a:r>
            <a:r>
              <a:rPr lang="en-US" sz="1400" dirty="0" smtClean="0">
                <a:latin typeface="Courier New"/>
                <a:cs typeface="Courier New"/>
              </a:rPr>
              <a:t>="2015-01-21"&gt;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</a:t>
            </a:r>
            <a:r>
              <a:rPr lang="en-US" sz="1400" b="1" dirty="0" smtClean="0">
                <a:latin typeface="Courier New"/>
                <a:cs typeface="Courier New"/>
              </a:rPr>
              <a:t>my robust link to an archived version</a:t>
            </a:r>
            <a:r>
              <a:rPr lang="en-US" sz="1400" dirty="0" smtClean="0">
                <a:latin typeface="Courier New"/>
                <a:cs typeface="Courier New"/>
              </a:rPr>
              <a:t>&lt;/a&gt;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200" y="4419600"/>
            <a:ext cx="686450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&lt;!DOCTYPE html&gt;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&lt;html </a:t>
            </a:r>
            <a:r>
              <a:rPr lang="en-US" sz="1400" dirty="0" err="1" smtClean="0">
                <a:latin typeface="Courier New"/>
                <a:cs typeface="Courier New"/>
              </a:rPr>
              <a:t>lang</a:t>
            </a:r>
            <a:r>
              <a:rPr lang="en-US" sz="1400" dirty="0" smtClean="0">
                <a:latin typeface="Courier New"/>
                <a:cs typeface="Courier New"/>
              </a:rPr>
              <a:t>="en" </a:t>
            </a:r>
            <a:r>
              <a:rPr lang="en-US" sz="1400" dirty="0" err="1" smtClean="0">
                <a:latin typeface="Courier New"/>
                <a:cs typeface="Courier New"/>
              </a:rPr>
              <a:t>itemscope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itemtype</a:t>
            </a:r>
            <a:r>
              <a:rPr lang="en-US" sz="1400" dirty="0" smtClean="0">
                <a:latin typeface="Courier New"/>
                <a:cs typeface="Courier New"/>
              </a:rPr>
              <a:t>="http://</a:t>
            </a:r>
            <a:r>
              <a:rPr lang="en-US" sz="1400" dirty="0" err="1" smtClean="0">
                <a:latin typeface="Courier New"/>
                <a:cs typeface="Courier New"/>
              </a:rPr>
              <a:t>schema.org</a:t>
            </a:r>
            <a:r>
              <a:rPr lang="en-US" sz="1400" dirty="0" smtClean="0">
                <a:latin typeface="Courier New"/>
                <a:cs typeface="Courier New"/>
              </a:rPr>
              <a:t>/</a:t>
            </a:r>
            <a:r>
              <a:rPr lang="en-US" sz="1400" dirty="0" err="1" smtClean="0">
                <a:latin typeface="Courier New"/>
                <a:cs typeface="Courier New"/>
              </a:rPr>
              <a:t>WebPage</a:t>
            </a:r>
            <a:r>
              <a:rPr lang="en-US" sz="1400" dirty="0" smtClean="0">
                <a:latin typeface="Courier New"/>
                <a:cs typeface="Courier New"/>
              </a:rPr>
              <a:t>" 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itemid</a:t>
            </a:r>
            <a:r>
              <a:rPr lang="en-US" sz="1400" dirty="0" smtClean="0">
                <a:latin typeface="Courier New"/>
                <a:cs typeface="Courier New"/>
              </a:rPr>
              <a:t>="http://</a:t>
            </a:r>
            <a:r>
              <a:rPr lang="en-US" sz="1400" dirty="0" err="1" smtClean="0">
                <a:latin typeface="Courier New"/>
                <a:cs typeface="Courier New"/>
              </a:rPr>
              <a:t>robustlinks.mementoweb.org</a:t>
            </a:r>
            <a:r>
              <a:rPr lang="en-US" sz="1400" dirty="0" smtClean="0">
                <a:latin typeface="Courier New"/>
                <a:cs typeface="Courier New"/>
              </a:rPr>
              <a:t>/spec/"&gt;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&lt;head&gt;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charset="utf-8" /&gt;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</a:t>
            </a:r>
            <a:r>
              <a:rPr lang="en-US" sz="1400" dirty="0" err="1" smtClean="0">
                <a:latin typeface="Courier New"/>
                <a:cs typeface="Courier New"/>
              </a:rPr>
              <a:t>itemprop</a:t>
            </a:r>
            <a:r>
              <a:rPr lang="en-US" sz="1400" dirty="0" smtClean="0">
                <a:latin typeface="Courier New"/>
                <a:cs typeface="Courier New"/>
              </a:rPr>
              <a:t>="</a:t>
            </a:r>
            <a:r>
              <a:rPr lang="en-US" sz="1400" dirty="0" err="1" smtClean="0">
                <a:latin typeface="Courier New"/>
                <a:cs typeface="Courier New"/>
              </a:rPr>
              <a:t>dateModified</a:t>
            </a:r>
            <a:r>
              <a:rPr lang="en-US" sz="1400" dirty="0" smtClean="0">
                <a:latin typeface="Courier New"/>
                <a:cs typeface="Courier New"/>
              </a:rPr>
              <a:t>" content="2015-02-02"&gt;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</a:t>
            </a:r>
            <a:r>
              <a:rPr lang="en-US" sz="1400" dirty="0" err="1" smtClean="0">
                <a:latin typeface="Courier New"/>
                <a:cs typeface="Courier New"/>
              </a:rPr>
              <a:t>itemprop</a:t>
            </a:r>
            <a:r>
              <a:rPr lang="en-US" sz="1400" dirty="0" smtClean="0">
                <a:latin typeface="Courier New"/>
                <a:cs typeface="Courier New"/>
              </a:rPr>
              <a:t>="</a:t>
            </a:r>
            <a:r>
              <a:rPr lang="en-US" sz="1400" dirty="0" err="1" smtClean="0">
                <a:latin typeface="Courier New"/>
                <a:cs typeface="Courier New"/>
              </a:rPr>
              <a:t>datePublished</a:t>
            </a:r>
            <a:r>
              <a:rPr lang="en-US" sz="1400" dirty="0" smtClean="0">
                <a:latin typeface="Courier New"/>
                <a:cs typeface="Courier New"/>
              </a:rPr>
              <a:t>" content="2015-01-23"&gt;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&lt;title&gt;</a:t>
            </a:r>
            <a:r>
              <a:rPr lang="en-US" sz="1400" b="1" dirty="0" smtClean="0">
                <a:latin typeface="Courier New"/>
                <a:cs typeface="Courier New"/>
              </a:rPr>
              <a:t>Page Level Metadata Is The Least You Can Do</a:t>
            </a:r>
            <a:r>
              <a:rPr lang="en-US" sz="1400" dirty="0" smtClean="0">
                <a:latin typeface="Courier New"/>
                <a:cs typeface="Courier New"/>
              </a:rPr>
              <a:t>&lt;/title&gt;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500" y="6450568"/>
            <a:ext cx="748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More examples / scenarios at: </a:t>
            </a:r>
            <a:r>
              <a:rPr lang="en-US" dirty="0" smtClean="0">
                <a:latin typeface="Arial"/>
                <a:cs typeface="Arial"/>
                <a:hlinkClick r:id="rId2"/>
              </a:rPr>
              <a:t>http://robustlinks.mementoweb.org/spec/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895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Economics Working Against Archives</a:t>
            </a:r>
          </a:p>
        </p:txBody>
      </p:sp>
      <p:sp>
        <p:nvSpPr>
          <p:cNvPr id="28674" name="TextBox 3"/>
          <p:cNvSpPr txBox="1">
            <a:spLocks noChangeArrowheads="1"/>
          </p:cNvSpPr>
          <p:nvPr/>
        </p:nvSpPr>
        <p:spPr bwMode="auto">
          <a:xfrm>
            <a:off x="533400" y="2286000"/>
            <a:ext cx="81565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 smtClean="0"/>
              <a:t>“In </a:t>
            </a:r>
            <a:r>
              <a:rPr lang="en-US" i="1" dirty="0"/>
              <a:t>the paper world in order to monetize their content the </a:t>
            </a:r>
          </a:p>
          <a:p>
            <a:r>
              <a:rPr lang="en-US" i="1" dirty="0"/>
              <a:t>copyright owner had to maximize the number of copies </a:t>
            </a:r>
          </a:p>
          <a:p>
            <a:r>
              <a:rPr lang="en-US" i="1" dirty="0"/>
              <a:t>of it. In the Web world, in order to monetize their content </a:t>
            </a:r>
          </a:p>
          <a:p>
            <a:r>
              <a:rPr lang="en-US" i="1" dirty="0"/>
              <a:t>the copyright owner has to minimize the number of copies.</a:t>
            </a:r>
            <a:r>
              <a:rPr lang="en-US" dirty="0"/>
              <a:t> </a:t>
            </a:r>
          </a:p>
          <a:p>
            <a:r>
              <a:rPr lang="en-US" dirty="0"/>
              <a:t>Thus the fundamental economic motivation for Web </a:t>
            </a:r>
          </a:p>
          <a:p>
            <a:r>
              <a:rPr lang="en-US" dirty="0"/>
              <a:t>content militates against its preservation in the ways </a:t>
            </a:r>
          </a:p>
          <a:p>
            <a:r>
              <a:rPr lang="en-US" dirty="0"/>
              <a:t>that Herbert and I would like</a:t>
            </a:r>
            <a:r>
              <a:rPr lang="en-US" dirty="0" smtClean="0"/>
              <a:t>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--David Rosenthal</a:t>
            </a:r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2514600" y="5715000"/>
            <a:ext cx="38211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http://blog.dshr.org/2015/02/the-evanescent-web.html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683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“We’ll use the cloud!”</a:t>
            </a:r>
          </a:p>
        </p:txBody>
      </p:sp>
    </p:spTree>
    <p:extLst>
      <p:ext uri="{BB962C8B-B14F-4D97-AF65-F5344CB8AC3E}">
        <p14:creationId xmlns:p14="http://schemas.microsoft.com/office/powerpoint/2010/main" val="407251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no-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314535"/>
            <a:ext cx="412750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TextBox 3"/>
          <p:cNvSpPr txBox="1">
            <a:spLocks noChangeArrowheads="1"/>
          </p:cNvSpPr>
          <p:nvPr/>
        </p:nvSpPr>
        <p:spPr bwMode="auto">
          <a:xfrm>
            <a:off x="2844824" y="3500987"/>
            <a:ext cx="34291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dirty="0">
                <a:hlinkClick r:id="rId3"/>
              </a:rPr>
              <a:t>https://www.chriswatterston.com/blog/my-there-no-cloud-sticker</a:t>
            </a:r>
            <a:r>
              <a:rPr lang="en-US" sz="9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615" y="4542088"/>
            <a:ext cx="8915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"...when all costs are taken in to account, </a:t>
            </a:r>
            <a:endParaRPr lang="en-US" sz="2000" dirty="0" smtClean="0">
              <a:latin typeface="Arial"/>
              <a:cs typeface="Arial"/>
            </a:endParaRPr>
          </a:p>
          <a:p>
            <a:pPr algn="ctr"/>
            <a:r>
              <a:rPr lang="en-US" sz="2000" i="1" u="sng" dirty="0" smtClean="0">
                <a:latin typeface="Arial"/>
                <a:cs typeface="Arial"/>
              </a:rPr>
              <a:t>cloud </a:t>
            </a:r>
            <a:r>
              <a:rPr lang="en-US" sz="2000" i="1" u="sng" dirty="0">
                <a:latin typeface="Arial"/>
                <a:cs typeface="Arial"/>
              </a:rPr>
              <a:t>storage is not </a:t>
            </a:r>
            <a:r>
              <a:rPr lang="en-US" sz="2000" i="1" u="sng" dirty="0" smtClean="0">
                <a:latin typeface="Arial"/>
                <a:cs typeface="Arial"/>
              </a:rPr>
              <a:t>cheaper </a:t>
            </a:r>
            <a:r>
              <a:rPr lang="en-US" sz="2000" i="1" u="sng" dirty="0">
                <a:latin typeface="Arial"/>
                <a:cs typeface="Arial"/>
              </a:rPr>
              <a:t>for long-term preservation than doing it yourself </a:t>
            </a:r>
            <a:endParaRPr lang="en-US" sz="2000" i="1" u="sng" dirty="0" smtClean="0"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once you get </a:t>
            </a:r>
            <a:r>
              <a:rPr lang="en-US" sz="2000" dirty="0">
                <a:latin typeface="Arial"/>
                <a:cs typeface="Arial"/>
              </a:rPr>
              <a:t>to a reasonable scale</a:t>
            </a:r>
            <a:r>
              <a:rPr lang="en-US" sz="2000" dirty="0" smtClean="0">
                <a:latin typeface="Arial"/>
                <a:cs typeface="Arial"/>
              </a:rPr>
              <a:t>.”</a:t>
            </a:r>
          </a:p>
          <a:p>
            <a:pPr algn="ctr"/>
            <a:r>
              <a:rPr lang="en-US" sz="1200" dirty="0" smtClean="0">
                <a:latin typeface="Arial"/>
                <a:cs typeface="Arial"/>
                <a:hlinkClick r:id="rId4"/>
              </a:rPr>
              <a:t>http://blog.dshr.org/2014/11/talk-costs-why-do-we-care.html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862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ChangeArrowheads="1"/>
          </p:cNvSpPr>
          <p:nvPr/>
        </p:nvSpPr>
        <p:spPr bwMode="auto">
          <a:xfrm>
            <a:off x="2111875" y="1981200"/>
            <a:ext cx="503455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Historicity of Web Archives</a:t>
            </a:r>
          </a:p>
        </p:txBody>
      </p:sp>
    </p:spTree>
    <p:extLst>
      <p:ext uri="{BB962C8B-B14F-4D97-AF65-F5344CB8AC3E}">
        <p14:creationId xmlns:p14="http://schemas.microsoft.com/office/powerpoint/2010/main" val="405960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ChangeArrowheads="1"/>
          </p:cNvSpPr>
          <p:nvPr/>
        </p:nvSpPr>
        <p:spPr bwMode="auto">
          <a:xfrm>
            <a:off x="395288" y="1981200"/>
            <a:ext cx="84677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Malaysia Airlines Flight 17 (MH17)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3"/>
              </a:rPr>
              <a:t>http://web.archive.org/web/20140717152222/http://vk.com/strelkov_info</a:t>
            </a:r>
            <a:r>
              <a:rPr lang="en-US" sz="1200" dirty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200" dirty="0">
                <a:latin typeface="Arial"/>
                <a:cs typeface="Arial"/>
                <a:hlinkClick r:id="rId4"/>
              </a:rPr>
              <a:t>http://www.csmonitor.com/World/Europe/2014/0717/Web-evidence-points-to-pro-Russia-rebels-in-downing-of-MH17-video</a:t>
            </a:r>
            <a:endParaRPr lang="en-US" sz="1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5"/>
              </a:rPr>
              <a:t>http://www.newyorker.com/magazine/2015/01/26/cobweb</a:t>
            </a:r>
            <a:r>
              <a:rPr lang="en-US" sz="1200" dirty="0">
                <a:latin typeface="Arial"/>
                <a:cs typeface="Arial"/>
              </a:rPr>
              <a:t>  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1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 descr="mh17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6206"/>
            <a:ext cx="6483350" cy="592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60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1143000"/>
          </a:xfrm>
        </p:spPr>
        <p:txBody>
          <a:bodyPr/>
          <a:lstStyle/>
          <a:p>
            <a:r>
              <a:rPr lang="en-US" dirty="0"/>
              <a:t>501 - Method Not Implemented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0" y="936625"/>
            <a:ext cx="8964613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urier New" charset="0"/>
              </a:rPr>
              <a:t>AIHT:~/Desktop/cs595-s06 mln$ telnet www.cs.odu.edu 80 </a:t>
            </a:r>
          </a:p>
          <a:p>
            <a:r>
              <a:rPr lang="en-US" sz="1200">
                <a:latin typeface="Courier New" charset="0"/>
              </a:rPr>
              <a:t>Trying 128.82.4.2...</a:t>
            </a:r>
          </a:p>
          <a:p>
            <a:r>
              <a:rPr lang="en-US" sz="1200">
                <a:latin typeface="Courier New" charset="0"/>
              </a:rPr>
              <a:t>Connected to xenon.cs.odu.edu.</a:t>
            </a:r>
          </a:p>
          <a:p>
            <a:r>
              <a:rPr lang="en-US" sz="1200">
                <a:latin typeface="Courier New" charset="0"/>
              </a:rPr>
              <a:t>Escape character is '^]'.</a:t>
            </a:r>
          </a:p>
          <a:p>
            <a:r>
              <a:rPr lang="en-US" sz="1200">
                <a:solidFill>
                  <a:srgbClr val="FF0E02"/>
                </a:solidFill>
                <a:latin typeface="Courier New" charset="0"/>
              </a:rPr>
              <a:t>NOTAREALMETHOD</a:t>
            </a:r>
            <a:r>
              <a:rPr lang="en-US" sz="1200">
                <a:latin typeface="Courier New" charset="0"/>
              </a:rPr>
              <a:t> /index.html HTTP/1.1</a:t>
            </a:r>
          </a:p>
          <a:p>
            <a:r>
              <a:rPr lang="en-US" sz="1200">
                <a:latin typeface="Courier New" charset="0"/>
              </a:rPr>
              <a:t>Connection: close</a:t>
            </a:r>
          </a:p>
          <a:p>
            <a:r>
              <a:rPr lang="en-US" sz="1200">
                <a:latin typeface="Courier New" charset="0"/>
              </a:rPr>
              <a:t>Host: www.cs.odu.edu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solidFill>
                  <a:srgbClr val="FF0E02"/>
                </a:solidFill>
                <a:latin typeface="Courier New" charset="0"/>
              </a:rPr>
              <a:t>HTTP/1.1 501 Method Not Implemented</a:t>
            </a:r>
          </a:p>
          <a:p>
            <a:r>
              <a:rPr lang="en-US" sz="1200">
                <a:latin typeface="Courier New" charset="0"/>
              </a:rPr>
              <a:t>Date: Mon, 09 Jan 2006 17:22:40 GMT</a:t>
            </a:r>
          </a:p>
          <a:p>
            <a:r>
              <a:rPr lang="en-US" sz="1200">
                <a:latin typeface="Courier New" charset="0"/>
              </a:rPr>
              <a:t>Server: Apache/1.3.26 (Unix) ApacheJServ/1.1.2 PHP/4.3.4</a:t>
            </a:r>
          </a:p>
          <a:p>
            <a:r>
              <a:rPr lang="en-US" sz="1200">
                <a:latin typeface="Courier New" charset="0"/>
              </a:rPr>
              <a:t>Allow: GET, HEAD, POST, PUT, DELETE, CONNECT, OPTIONS, PATCH, PROPFIND, PROPPATCH, MKCOL, COPY, </a:t>
            </a:r>
          </a:p>
          <a:p>
            <a:r>
              <a:rPr lang="en-US" sz="1200">
                <a:latin typeface="Courier New" charset="0"/>
              </a:rPr>
              <a:t>MOVE, LOCK, UNLOCK, TRACE</a:t>
            </a:r>
          </a:p>
          <a:p>
            <a:r>
              <a:rPr lang="en-US" sz="1200">
                <a:latin typeface="Courier New" charset="0"/>
              </a:rPr>
              <a:t>Connection: close</a:t>
            </a:r>
          </a:p>
          <a:p>
            <a:r>
              <a:rPr lang="en-US" sz="1200">
                <a:latin typeface="Courier New" charset="0"/>
              </a:rPr>
              <a:t>Transfer-Encoding: chunked</a:t>
            </a:r>
          </a:p>
          <a:p>
            <a:r>
              <a:rPr lang="en-US" sz="1200">
                <a:latin typeface="Courier New" charset="0"/>
              </a:rPr>
              <a:t>Content-Type: text/html; charset=iso-8859-1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15f</a:t>
            </a:r>
          </a:p>
          <a:p>
            <a:r>
              <a:rPr lang="en-US" sz="1200">
                <a:latin typeface="Courier New" charset="0"/>
              </a:rPr>
              <a:t>&lt;!DOCTYPE HTML PUBLIC "-//IETF//DTD HTML 2.0//EN"&gt;</a:t>
            </a:r>
          </a:p>
          <a:p>
            <a:r>
              <a:rPr lang="en-US" sz="1200">
                <a:latin typeface="Courier New" charset="0"/>
              </a:rPr>
              <a:t>&lt;HTML&gt;&lt;HEAD&gt;</a:t>
            </a:r>
          </a:p>
          <a:p>
            <a:r>
              <a:rPr lang="en-US" sz="1200">
                <a:latin typeface="Courier New" charset="0"/>
              </a:rPr>
              <a:t>&lt;TITLE&gt;501 Method Not Implemented&lt;/TITLE&gt;</a:t>
            </a:r>
          </a:p>
          <a:p>
            <a:r>
              <a:rPr lang="en-US" sz="1200">
                <a:latin typeface="Courier New" charset="0"/>
              </a:rPr>
              <a:t>&lt;/HEAD&gt;&lt;BODY&gt;</a:t>
            </a:r>
          </a:p>
          <a:p>
            <a:r>
              <a:rPr lang="en-US" sz="1200">
                <a:latin typeface="Courier New" charset="0"/>
              </a:rPr>
              <a:t>&lt;H1&gt;Method Not Implemented&lt;/H1&gt;</a:t>
            </a:r>
          </a:p>
          <a:p>
            <a:r>
              <a:rPr lang="en-US" sz="1200">
                <a:latin typeface="Courier New" charset="0"/>
              </a:rPr>
              <a:t>NOTAREALMETHOD to /index.html not supported.&lt;P&gt;</a:t>
            </a:r>
          </a:p>
          <a:p>
            <a:r>
              <a:rPr lang="en-US" sz="1200">
                <a:latin typeface="Courier New" charset="0"/>
              </a:rPr>
              <a:t>Invalid method in request NOTAREALMETHOD /index.html HTTP/1.1&lt;P&gt;</a:t>
            </a:r>
          </a:p>
          <a:p>
            <a:r>
              <a:rPr lang="en-US" sz="1200">
                <a:latin typeface="Courier New" charset="0"/>
              </a:rPr>
              <a:t>&lt;HR&gt;</a:t>
            </a:r>
          </a:p>
          <a:p>
            <a:r>
              <a:rPr lang="en-US" sz="1200">
                <a:latin typeface="Courier New" charset="0"/>
              </a:rPr>
              <a:t>&lt;ADDRESS&gt;Apache/1.3.26 Server at www.cs.odu.edu Port 80&lt;/ADDRESS&gt;</a:t>
            </a:r>
          </a:p>
          <a:p>
            <a:r>
              <a:rPr lang="en-US" sz="1200">
                <a:latin typeface="Courier New" charset="0"/>
              </a:rPr>
              <a:t>&lt;/BODY&gt;&lt;/HTML&gt;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0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172558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 descr="mh17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"/>
            <a:ext cx="63246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2819400" y="5943600"/>
            <a:ext cx="3367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(not really archived as well as you think)</a:t>
            </a:r>
          </a:p>
        </p:txBody>
      </p:sp>
      <p:pic>
        <p:nvPicPr>
          <p:cNvPr id="4" name="Picture 3" descr="vcu-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85" y="2343238"/>
            <a:ext cx="3293019" cy="26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7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Ed and I Discuss Who Has What…</a:t>
            </a:r>
          </a:p>
        </p:txBody>
      </p:sp>
      <p:pic>
        <p:nvPicPr>
          <p:cNvPr id="46082" name="Picture 3" descr="twitter-mh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84238"/>
            <a:ext cx="6705600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2209800" y="5943600"/>
            <a:ext cx="4565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https://twitter.com/phonedude_mln/status/490171976389238784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2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Remember MH17?</a:t>
            </a:r>
          </a:p>
        </p:txBody>
      </p:sp>
      <p:sp>
        <p:nvSpPr>
          <p:cNvPr id="47106" name="TextBox 4"/>
          <p:cNvSpPr txBox="1">
            <a:spLocks noChangeArrowheads="1"/>
          </p:cNvSpPr>
          <p:nvPr/>
        </p:nvSpPr>
        <p:spPr bwMode="auto">
          <a:xfrm>
            <a:off x="2209800" y="5943600"/>
            <a:ext cx="4565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https://twitter.com/phonedude_mln/status/490171976389238784</a:t>
            </a:r>
            <a:r>
              <a:rPr lang="en-US" sz="1200"/>
              <a:t> </a:t>
            </a:r>
          </a:p>
        </p:txBody>
      </p:sp>
      <p:pic>
        <p:nvPicPr>
          <p:cNvPr id="47107" name="Picture 2" descr="alex-mh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091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62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Alex is now 404.</a:t>
            </a:r>
            <a:br>
              <a:rPr lang="en-US" sz="32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700">
                <a:latin typeface="Arial" charset="0"/>
                <a:ea typeface="ＭＳ Ｐゴシック" charset="0"/>
                <a:cs typeface="ＭＳ Ｐゴシック" charset="0"/>
              </a:rPr>
              <a:t>Would multiple archives have convinced him?  </a:t>
            </a:r>
          </a:p>
        </p:txBody>
      </p:sp>
      <p:sp>
        <p:nvSpPr>
          <p:cNvPr id="48130" name="TextBox 4"/>
          <p:cNvSpPr txBox="1">
            <a:spLocks noChangeArrowheads="1"/>
          </p:cNvSpPr>
          <p:nvPr/>
        </p:nvSpPr>
        <p:spPr bwMode="auto">
          <a:xfrm>
            <a:off x="3511550" y="5984875"/>
            <a:ext cx="2203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https://twitter.com/quicknquiet</a:t>
            </a:r>
            <a:r>
              <a:rPr lang="en-US" sz="1200"/>
              <a:t> </a:t>
            </a:r>
          </a:p>
        </p:txBody>
      </p:sp>
      <p:pic>
        <p:nvPicPr>
          <p:cNvPr id="48131" name="Picture 3" descr="alex-4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4008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45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0" y="2590800"/>
            <a:ext cx="90678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Do we really have 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“a perfect tool to produce `evidence’ of any kind”?</a:t>
            </a:r>
          </a:p>
        </p:txBody>
      </p:sp>
    </p:spTree>
    <p:extLst>
      <p:ext uri="{BB962C8B-B14F-4D97-AF65-F5344CB8AC3E}">
        <p14:creationId xmlns:p14="http://schemas.microsoft.com/office/powerpoint/2010/main" val="319578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@gary4205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mansplains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to @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AstroKatie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78" name="TextBox 4"/>
          <p:cNvSpPr txBox="1">
            <a:spLocks noChangeArrowheads="1"/>
          </p:cNvSpPr>
          <p:nvPr/>
        </p:nvSpPr>
        <p:spPr bwMode="auto">
          <a:xfrm>
            <a:off x="2514600" y="6019800"/>
            <a:ext cx="417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https://twitter.com/AstroKatie/status/765344020184739840</a:t>
            </a:r>
            <a:r>
              <a:rPr lang="en-US" sz="1200"/>
              <a:t> </a:t>
            </a:r>
          </a:p>
        </p:txBody>
      </p:sp>
      <p:pic>
        <p:nvPicPr>
          <p:cNvPr id="50179" name="Picture 1" descr="astrokatie-orig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58896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6021" y="6502060"/>
            <a:ext cx="740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see also: 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http://www.someecards.com/news/so-that-happened/mansplain-astronaught-jessica-meir-twitter/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63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But can you prove he didn’t say this?</a:t>
            </a:r>
          </a:p>
        </p:txBody>
      </p:sp>
      <p:pic>
        <p:nvPicPr>
          <p:cNvPr id="51202" name="Picture 2" descr="astrokatie-nickel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60198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93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Or that she didn’t say this?</a:t>
            </a: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(remember: black hats can use tools created by white hats)</a:t>
            </a:r>
          </a:p>
        </p:txBody>
      </p:sp>
      <p:pic>
        <p:nvPicPr>
          <p:cNvPr id="52226" name="Picture 1" descr="astrokati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57245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806" y="6470094"/>
            <a:ext cx="836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/>
                <a:cs typeface="Arial"/>
              </a:rPr>
              <a:t>we working </a:t>
            </a:r>
            <a:r>
              <a:rPr lang="en-US" sz="1400" dirty="0">
                <a:latin typeface="Arial"/>
                <a:cs typeface="Arial"/>
              </a:rPr>
              <a:t>on this: </a:t>
            </a:r>
            <a:r>
              <a:rPr lang="en-US" sz="1400" dirty="0">
                <a:latin typeface="Arial"/>
                <a:cs typeface="Arial"/>
                <a:hlinkClick r:id="rId3"/>
              </a:rPr>
              <a:t>https://mellon.org/grants/grants-database/grants/old-dominion-university/11600663</a:t>
            </a:r>
            <a:r>
              <a:rPr lang="en-US" sz="1400" dirty="0" smtClean="0">
                <a:latin typeface="Arial"/>
                <a:cs typeface="Arial"/>
                <a:hlinkClick r:id="rId3"/>
              </a:rPr>
              <a:t>/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580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Assessing the Quality of Web Archiving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872"/>
            <a:ext cx="8229600" cy="4525963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"Hooray!  It's in the archive!"</a:t>
            </a:r>
          </a:p>
          <a:p>
            <a:pPr algn="ctr" eaLnBrk="1" hangingPunct="1"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vs. </a:t>
            </a:r>
          </a:p>
          <a:p>
            <a:pPr algn="ctr" eaLnBrk="1" hangingPunct="1"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"How well was it archived?"</a:t>
            </a:r>
          </a:p>
        </p:txBody>
      </p:sp>
      <p:sp>
        <p:nvSpPr>
          <p:cNvPr id="106499" name="Rectangle 4"/>
          <p:cNvSpPr>
            <a:spLocks noChangeArrowheads="1"/>
          </p:cNvSpPr>
          <p:nvPr/>
        </p:nvSpPr>
        <p:spPr bwMode="auto">
          <a:xfrm>
            <a:off x="609600" y="1814994"/>
            <a:ext cx="787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current:</a:t>
            </a:r>
          </a:p>
        </p:txBody>
      </p:sp>
      <p:sp>
        <p:nvSpPr>
          <p:cNvPr id="106500" name="Rectangle 5"/>
          <p:cNvSpPr>
            <a:spLocks noChangeArrowheads="1"/>
          </p:cNvSpPr>
          <p:nvPr/>
        </p:nvSpPr>
        <p:spPr bwMode="auto">
          <a:xfrm>
            <a:off x="457200" y="3972407"/>
            <a:ext cx="11636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the question</a:t>
            </a:r>
          </a:p>
          <a:p>
            <a:r>
              <a:rPr lang="en-US" sz="1400" dirty="0">
                <a:latin typeface="Arial"/>
                <a:cs typeface="Arial"/>
              </a:rPr>
              <a:t>we should </a:t>
            </a:r>
          </a:p>
          <a:p>
            <a:r>
              <a:rPr lang="en-US" sz="1400" dirty="0">
                <a:latin typeface="Arial"/>
                <a:cs typeface="Arial"/>
              </a:rPr>
              <a:t>be asking:</a:t>
            </a:r>
          </a:p>
        </p:txBody>
      </p:sp>
    </p:spTree>
    <p:extLst>
      <p:ext uri="{BB962C8B-B14F-4D97-AF65-F5344CB8AC3E}">
        <p14:creationId xmlns:p14="http://schemas.microsoft.com/office/powerpoint/2010/main" val="112599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</a:t>
            </a:r>
          </a:p>
        </p:txBody>
      </p:sp>
      <p:pic>
        <p:nvPicPr>
          <p:cNvPr id="109571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4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47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HTTP Mechanics and the Web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52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Grp="1" noChangeArrowheads="1"/>
          </p:cNvSpPr>
          <p:nvPr>
            <p:ph type="title"/>
          </p:nvPr>
        </p:nvSpPr>
        <p:spPr>
          <a:xfrm>
            <a:off x="533400" y="-304800"/>
            <a:ext cx="7772400" cy="1143000"/>
          </a:xfrm>
          <a:noFill/>
          <a:ln/>
        </p:spPr>
        <p:txBody>
          <a:bodyPr/>
          <a:lstStyle/>
          <a:p>
            <a:pPr eaLnBrk="0" hangingPunct="0"/>
            <a:r>
              <a:rPr lang="en-US" sz="3600"/>
              <a:t>301 - Moved Permanently</a:t>
            </a:r>
            <a:endParaRPr lang="en-US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04800" y="609600"/>
            <a:ext cx="7972425" cy="626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AIHT:~/Desktop/cs595-s06 mln$ telnet www.cs.odu.edu 80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Trying 128.82.4.2...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Connected to xenon.cs.odu.edu.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Escape character is '^]'.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GET /~mln HTTP/1.1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Connection: close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Host: www.cs.odu.edu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 closed by foreign host.</a:t>
            </a:r>
            <a:br>
              <a:rPr lang="en-US" sz="1400">
                <a:latin typeface="Courier New" charset="0"/>
              </a:rPr>
            </a:br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HTTP/1.1 301 Moved Permanently</a:t>
            </a: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Date: Mon, 09 Jan 2006 19:32:24 GMT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Server: Apache/1.3.26 (Unix) ApacheJServ/1.1.2 PHP/4.3.4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Location: http://www.cs.odu.edu/~mln/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Connection: close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Transfer-Encoding: chunked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Content-Type: text/html; charset=iso-8859-1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12e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&lt;!DOCTYPE HTML PUBLIC "-//IETF//DTD HTML 2.0//EN"&gt;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&lt;HTML&gt;&lt;HEAD&gt;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&lt;TITLE&gt;301 Moved Permanently&lt;/TITLE&gt;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&lt;/HEAD&gt;&lt;BODY&gt;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&lt;H1&gt;Moved Permanently&lt;/H1&gt;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The document has moved &lt;A HREF="http://www.cs.odu.edu/~mln/"&gt;here&lt;/A&gt;.&lt;P&gt;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&lt;HR&gt;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&lt;ADDRESS&gt;Apache/1.3.26 Server at www.cs.odu.edu Port 80&lt;/ADDRESS&gt;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&lt;/BODY&gt;&lt;/HTML&gt;</a:t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/>
            </a:r>
            <a:br>
              <a:rPr lang="en-US" sz="1400">
                <a:latin typeface="Courier New" charset="0"/>
              </a:rPr>
            </a:br>
            <a:r>
              <a:rPr lang="en-US" sz="1400">
                <a:latin typeface="Courier New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6642295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3 Hours in the Past</a:t>
            </a:r>
          </a:p>
        </p:txBody>
      </p:sp>
      <p:pic>
        <p:nvPicPr>
          <p:cNvPr id="111619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20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5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8:00 a.m. EDT</a:t>
            </a:r>
            <a:r>
              <a:rPr lang="en-US" sz="1600">
                <a:latin typeface="Arial"/>
                <a:cs typeface="Arial"/>
              </a:rPr>
              <a:t>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6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1626" name="Line 10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17 Days in the Future</a:t>
            </a:r>
          </a:p>
        </p:txBody>
      </p:sp>
      <p:pic>
        <p:nvPicPr>
          <p:cNvPr id="113667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68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69" name="Picture 5" descr="cnn-spread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133600"/>
            <a:ext cx="16764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6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8:00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7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3673" name="Line 9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4" name="Line 10"/>
          <p:cNvSpPr>
            <a:spLocks noChangeShapeType="1"/>
          </p:cNvSpPr>
          <p:nvPr/>
        </p:nvSpPr>
        <p:spPr bwMode="auto">
          <a:xfrm flipV="1">
            <a:off x="37719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4381500" y="356076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September 13</a:t>
            </a:r>
            <a:r>
              <a:rPr lang="en-US" sz="1600">
                <a:latin typeface="Arial"/>
                <a:cs typeface="Arial"/>
              </a:rPr>
              <a:t>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8:12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8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57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7800" y="609600"/>
            <a:ext cx="8737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23 (or 6) Days in the Future</a:t>
            </a:r>
          </a:p>
        </p:txBody>
      </p:sp>
      <p:pic>
        <p:nvPicPr>
          <p:cNvPr id="115715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6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7" name="Picture 5" descr="cnn-spread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133600"/>
            <a:ext cx="16764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8" name="Picture 6" descr="cnn-spread-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133600"/>
            <a:ext cx="1663700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7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8:00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8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1" name="Line 9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2" name="Line 10"/>
          <p:cNvSpPr>
            <a:spLocks noChangeShapeType="1"/>
          </p:cNvSpPr>
          <p:nvPr/>
        </p:nvSpPr>
        <p:spPr bwMode="auto">
          <a:xfrm flipV="1">
            <a:off x="37719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3" name="Rectangle 11"/>
          <p:cNvSpPr>
            <a:spLocks noChangeArrowheads="1"/>
          </p:cNvSpPr>
          <p:nvPr/>
        </p:nvSpPr>
        <p:spPr bwMode="auto">
          <a:xfrm>
            <a:off x="4381500" y="356076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September 13,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8:12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9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4" name="Line 12"/>
          <p:cNvSpPr>
            <a:spLocks noChangeShapeType="1"/>
          </p:cNvSpPr>
          <p:nvPr/>
        </p:nvSpPr>
        <p:spPr bwMode="auto">
          <a:xfrm flipV="1">
            <a:off x="57023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6502400" y="354171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September 19</a:t>
            </a:r>
            <a:r>
              <a:rPr lang="en-US" sz="1600">
                <a:latin typeface="Arial"/>
                <a:cs typeface="Arial"/>
              </a:rPr>
              <a:t>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8:25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10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6" name="Rectangle 14"/>
          <p:cNvSpPr>
            <a:spLocks noChangeArrowheads="1"/>
          </p:cNvSpPr>
          <p:nvPr/>
        </p:nvSpPr>
        <p:spPr bwMode="auto">
          <a:xfrm>
            <a:off x="784225" y="4932363"/>
            <a:ext cx="67536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10+ clicks in the archive results in median drift of ~45 days (standard UI) </a:t>
            </a:r>
          </a:p>
          <a:p>
            <a:r>
              <a:rPr lang="en-US" sz="1600">
                <a:latin typeface="Arial"/>
                <a:cs typeface="Arial"/>
              </a:rPr>
              <a:t>or ~15 days with Memento.  ~2% of the sessions have drift of &gt; 1 year.</a:t>
            </a:r>
          </a:p>
          <a:p>
            <a:r>
              <a:rPr lang="en-US" sz="1600">
                <a:latin typeface="Arial"/>
                <a:cs typeface="Arial"/>
              </a:rPr>
              <a:t>see: </a:t>
            </a:r>
            <a:r>
              <a:rPr lang="en-US" sz="1600">
                <a:latin typeface="Arial"/>
                <a:cs typeface="Arial"/>
                <a:hlinkClick r:id="rId11"/>
              </a:rPr>
              <a:t>http://www.cs.odu.edu/~mln/pubs/jcdl-2013/jcdl93-ainsworth.pdf</a:t>
            </a:r>
            <a:r>
              <a:rPr lang="en-US" sz="1600">
                <a:latin typeface="Arial"/>
                <a:cs typeface="Arial"/>
              </a:rPr>
              <a:t> </a:t>
            </a:r>
          </a:p>
          <a:p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53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6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26924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Sometimes the Live Web </a:t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</a:rPr>
              <a:t>"Leaks" Into the Archive…</a:t>
            </a:r>
          </a:p>
        </p:txBody>
      </p:sp>
    </p:spTree>
    <p:extLst>
      <p:ext uri="{BB962C8B-B14F-4D97-AF65-F5344CB8AC3E}">
        <p14:creationId xmlns:p14="http://schemas.microsoft.com/office/powerpoint/2010/main" val="3263916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live-web-lea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571500"/>
            <a:ext cx="89154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Rectangle 3"/>
          <p:cNvSpPr>
            <a:spLocks noChangeArrowheads="1"/>
          </p:cNvSpPr>
          <p:nvPr/>
        </p:nvSpPr>
        <p:spPr bwMode="auto">
          <a:xfrm>
            <a:off x="555625" y="6367463"/>
            <a:ext cx="7997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see: </a:t>
            </a:r>
            <a:r>
              <a:rPr lang="en-US" dirty="0">
                <a:latin typeface="Arial"/>
                <a:cs typeface="Arial"/>
                <a:hlinkClick r:id="rId4"/>
              </a:rPr>
              <a:t>http://ws-dl.blogspot.com/2012/10/2012-10-10-zombies-in-archives.html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1169988" y="1597025"/>
            <a:ext cx="193018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Sept 3, 2008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7908925" y="4346575"/>
            <a:ext cx="86934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51838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4"/>
          <p:cNvSpPr>
            <a:spLocks noChangeArrowheads="1"/>
          </p:cNvSpPr>
          <p:nvPr/>
        </p:nvSpPr>
        <p:spPr bwMode="auto">
          <a:xfrm>
            <a:off x="395646" y="2419350"/>
            <a:ext cx="838763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Not All Mementos Are Created Equal: 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Measuring The Impact Of Missing Resources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JCDL 2014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3"/>
              </a:rPr>
              <a:t>http://www.cs.odu.edu/~mln/pubs/jcdl-2014/jcdl-2014-brunelle-damage.pdf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9142413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0594" name="Rectangle 5"/>
          <p:cNvSpPr>
            <a:spLocks noChangeArrowheads="1"/>
          </p:cNvSpPr>
          <p:nvPr/>
        </p:nvSpPr>
        <p:spPr bwMode="auto">
          <a:xfrm>
            <a:off x="750888" y="4340225"/>
            <a:ext cx="13779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0.17</a:t>
            </a:r>
          </a:p>
          <a:p>
            <a:r>
              <a:rPr lang="en-US"/>
              <a:t>D = 0.09</a:t>
            </a:r>
          </a:p>
          <a:p>
            <a:r>
              <a:rPr lang="en-US" sz="1200"/>
              <a:t>(live web)</a:t>
            </a:r>
            <a:endParaRPr lang="en-US"/>
          </a:p>
        </p:txBody>
      </p:sp>
      <p:sp>
        <p:nvSpPr>
          <p:cNvPr id="110595" name="Rectangle 8"/>
          <p:cNvSpPr>
            <a:spLocks noChangeArrowheads="1"/>
          </p:cNvSpPr>
          <p:nvPr/>
        </p:nvSpPr>
        <p:spPr bwMode="auto">
          <a:xfrm>
            <a:off x="3886200" y="4343400"/>
            <a:ext cx="13779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0.24</a:t>
            </a:r>
          </a:p>
          <a:p>
            <a:r>
              <a:rPr lang="en-US"/>
              <a:t>D = 0.41</a:t>
            </a:r>
          </a:p>
          <a:p>
            <a:r>
              <a:rPr lang="en-US" sz="1200"/>
              <a:t>(missing main)</a:t>
            </a:r>
          </a:p>
        </p:txBody>
      </p:sp>
      <p:sp>
        <p:nvSpPr>
          <p:cNvPr id="110596" name="Rectangle 9"/>
          <p:cNvSpPr>
            <a:spLocks noChangeArrowheads="1"/>
          </p:cNvSpPr>
          <p:nvPr/>
        </p:nvSpPr>
        <p:spPr bwMode="auto">
          <a:xfrm>
            <a:off x="7010400" y="4343400"/>
            <a:ext cx="2001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0.29</a:t>
            </a:r>
          </a:p>
          <a:p>
            <a:r>
              <a:rPr lang="en-US"/>
              <a:t>D = 0.36</a:t>
            </a:r>
          </a:p>
          <a:p>
            <a:r>
              <a:rPr lang="en-US" sz="1200"/>
              <a:t>(missing logo + navigation)</a:t>
            </a:r>
            <a:endParaRPr lang="en-US"/>
          </a:p>
        </p:txBody>
      </p:sp>
      <p:sp>
        <p:nvSpPr>
          <p:cNvPr id="20491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165100"/>
            <a:ext cx="8228013" cy="116681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68" rIns="0" bIns="0">
            <a:normAutofit/>
          </a:bodyPr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/>
              <a:t>Synthetic Damage:</a:t>
            </a:r>
            <a:br>
              <a:rPr lang="en-US" dirty="0" smtClean="0"/>
            </a:br>
            <a:r>
              <a:rPr lang="en-US" dirty="0" smtClean="0"/>
              <a:t>Removing Images From </a:t>
            </a:r>
            <a:r>
              <a:rPr lang="en-US" dirty="0" err="1" smtClean="0"/>
              <a:t>xkcd.com</a:t>
            </a:r>
            <a:endParaRPr lang="en-US" dirty="0" smtClean="0"/>
          </a:p>
        </p:txBody>
      </p:sp>
      <p:sp>
        <p:nvSpPr>
          <p:cNvPr id="110598" name="Text Box 12"/>
          <p:cNvSpPr txBox="1">
            <a:spLocks noChangeArrowheads="1"/>
          </p:cNvSpPr>
          <p:nvPr/>
        </p:nvSpPr>
        <p:spPr bwMode="auto">
          <a:xfrm>
            <a:off x="1676400" y="5638800"/>
            <a:ext cx="550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/>
              <a:t>damage (D) differs from % missing (M)!</a:t>
            </a:r>
          </a:p>
        </p:txBody>
      </p:sp>
    </p:spTree>
    <p:extLst>
      <p:ext uri="{BB962C8B-B14F-4D97-AF65-F5344CB8AC3E}">
        <p14:creationId xmlns:p14="http://schemas.microsoft.com/office/powerpoint/2010/main" val="41428807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-22225"/>
            <a:ext cx="3560763" cy="685800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36814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43" name="WordArt 4"/>
          <p:cNvSpPr>
            <a:spLocks noChangeArrowheads="1" noChangeShapeType="1" noTextEdit="1"/>
          </p:cNvSpPr>
          <p:nvPr/>
        </p:nvSpPr>
        <p:spPr bwMode="auto">
          <a:xfrm>
            <a:off x="1911350" y="912813"/>
            <a:ext cx="1079500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33%</a:t>
            </a:r>
          </a:p>
        </p:txBody>
      </p:sp>
      <p:sp>
        <p:nvSpPr>
          <p:cNvPr id="112644" name="WordArt 5"/>
          <p:cNvSpPr>
            <a:spLocks noChangeArrowheads="1" noChangeShapeType="1" noTextEdit="1"/>
          </p:cNvSpPr>
          <p:nvPr/>
        </p:nvSpPr>
        <p:spPr bwMode="auto">
          <a:xfrm>
            <a:off x="3073400" y="912813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26%</a:t>
            </a:r>
          </a:p>
        </p:txBody>
      </p:sp>
      <p:sp>
        <p:nvSpPr>
          <p:cNvPr id="112645" name="WordArt 6"/>
          <p:cNvSpPr>
            <a:spLocks noChangeArrowheads="1" noChangeShapeType="1" noTextEdit="1"/>
          </p:cNvSpPr>
          <p:nvPr/>
        </p:nvSpPr>
        <p:spPr bwMode="auto">
          <a:xfrm>
            <a:off x="4400550" y="912813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29%</a:t>
            </a:r>
          </a:p>
        </p:txBody>
      </p:sp>
      <p:sp>
        <p:nvSpPr>
          <p:cNvPr id="112646" name="WordArt 7"/>
          <p:cNvSpPr>
            <a:spLocks noChangeArrowheads="1" noChangeShapeType="1" noTextEdit="1"/>
          </p:cNvSpPr>
          <p:nvPr/>
        </p:nvSpPr>
        <p:spPr bwMode="auto">
          <a:xfrm>
            <a:off x="5559425" y="895350"/>
            <a:ext cx="1079500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84%</a:t>
            </a:r>
          </a:p>
        </p:txBody>
      </p:sp>
      <p:sp>
        <p:nvSpPr>
          <p:cNvPr id="112647" name="WordArt 8"/>
          <p:cNvSpPr>
            <a:spLocks noChangeArrowheads="1" noChangeShapeType="1" noTextEdit="1"/>
          </p:cNvSpPr>
          <p:nvPr/>
        </p:nvSpPr>
        <p:spPr bwMode="auto">
          <a:xfrm>
            <a:off x="6851650" y="895350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15%</a:t>
            </a:r>
          </a:p>
        </p:txBody>
      </p:sp>
      <p:sp>
        <p:nvSpPr>
          <p:cNvPr id="112648" name="WordArt 9"/>
          <p:cNvSpPr>
            <a:spLocks noChangeArrowheads="1" noChangeShapeType="1" noTextEdit="1"/>
          </p:cNvSpPr>
          <p:nvPr/>
        </p:nvSpPr>
        <p:spPr bwMode="auto">
          <a:xfrm>
            <a:off x="8145463" y="960438"/>
            <a:ext cx="877887" cy="498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1%</a:t>
            </a:r>
          </a:p>
        </p:txBody>
      </p:sp>
      <p:sp>
        <p:nvSpPr>
          <p:cNvPr id="112649" name="Rectangle 10"/>
          <p:cNvSpPr>
            <a:spLocks noChangeArrowheads="1"/>
          </p:cNvSpPr>
          <p:nvPr/>
        </p:nvSpPr>
        <p:spPr bwMode="auto">
          <a:xfrm>
            <a:off x="0" y="533400"/>
            <a:ext cx="1895621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Was missing </a:t>
            </a:r>
          </a:p>
          <a:p>
            <a:r>
              <a:rPr lang="en-US" sz="2000" dirty="0">
                <a:latin typeface="Arial"/>
                <a:cs typeface="Arial"/>
              </a:rPr>
              <a:t>resource</a:t>
            </a:r>
          </a:p>
          <a:p>
            <a:r>
              <a:rPr lang="en-US" sz="2000" dirty="0">
                <a:latin typeface="Arial"/>
                <a:cs typeface="Arial"/>
              </a:rPr>
              <a:t>important?</a:t>
            </a:r>
            <a:r>
              <a:rPr lang="en-US" sz="2000" dirty="0"/>
              <a:t>  </a:t>
            </a:r>
          </a:p>
          <a:p>
            <a:r>
              <a:rPr lang="en-US" sz="2000" dirty="0">
                <a:latin typeface="Courier New" charset="0"/>
              </a:rPr>
              <a:t>&lt;</a:t>
            </a:r>
            <a:r>
              <a:rPr lang="en-US" sz="2000" dirty="0" err="1">
                <a:latin typeface="Courier New" charset="0"/>
              </a:rPr>
              <a:t>img</a:t>
            </a:r>
            <a:r>
              <a:rPr lang="en-US" sz="2000" dirty="0">
                <a:latin typeface="Courier New" charset="0"/>
              </a:rPr>
              <a:t>&gt;</a:t>
            </a:r>
            <a:r>
              <a:rPr lang="en-US" sz="2000" dirty="0">
                <a:latin typeface="Arial"/>
                <a:cs typeface="Arial"/>
              </a:rPr>
              <a:t>and </a:t>
            </a:r>
          </a:p>
          <a:p>
            <a:r>
              <a:rPr lang="en-US" sz="2000" dirty="0">
                <a:latin typeface="Courier New" charset="0"/>
              </a:rPr>
              <a:t>&lt;embed&gt;</a:t>
            </a:r>
            <a:r>
              <a:rPr lang="en-US" sz="2000" dirty="0"/>
              <a:t> </a:t>
            </a:r>
          </a:p>
          <a:p>
            <a:r>
              <a:rPr lang="en-US" sz="2000" dirty="0">
                <a:latin typeface="Arial"/>
                <a:cs typeface="Arial"/>
              </a:rPr>
              <a:t>can leave hints </a:t>
            </a:r>
          </a:p>
          <a:p>
            <a:r>
              <a:rPr lang="en-US" sz="2000" dirty="0">
                <a:latin typeface="Arial"/>
                <a:cs typeface="Arial"/>
              </a:rPr>
              <a:t>about size and </a:t>
            </a:r>
          </a:p>
          <a:p>
            <a:r>
              <a:rPr lang="en-US" sz="2000" dirty="0">
                <a:latin typeface="Arial"/>
                <a:cs typeface="Arial"/>
              </a:rPr>
              <a:t>centrality.</a:t>
            </a:r>
          </a:p>
          <a:p>
            <a:endParaRPr lang="en-US" sz="2000" dirty="0"/>
          </a:p>
          <a:p>
            <a:r>
              <a:rPr lang="en-US" sz="2000" dirty="0">
                <a:latin typeface="Arial"/>
                <a:cs typeface="Arial"/>
              </a:rPr>
              <a:t>For CSS, we </a:t>
            </a:r>
          </a:p>
          <a:p>
            <a:r>
              <a:rPr lang="en-US" sz="2000" dirty="0">
                <a:latin typeface="Arial"/>
                <a:cs typeface="Arial"/>
              </a:rPr>
              <a:t>look at the </a:t>
            </a:r>
          </a:p>
          <a:p>
            <a:r>
              <a:rPr lang="en-US" sz="2000" dirty="0">
                <a:latin typeface="Arial"/>
                <a:cs typeface="Arial"/>
              </a:rPr>
              <a:t>distribution of </a:t>
            </a:r>
          </a:p>
          <a:p>
            <a:r>
              <a:rPr lang="en-US" sz="2000" dirty="0">
                <a:latin typeface="Arial"/>
                <a:cs typeface="Arial"/>
              </a:rPr>
              <a:t>background </a:t>
            </a:r>
          </a:p>
          <a:p>
            <a:r>
              <a:rPr lang="en-US" sz="2000" dirty="0">
                <a:latin typeface="Arial"/>
                <a:cs typeface="Arial"/>
              </a:rPr>
              <a:t>color in page </a:t>
            </a:r>
          </a:p>
          <a:p>
            <a:r>
              <a:rPr lang="en-US" sz="2000" dirty="0">
                <a:latin typeface="Arial"/>
                <a:cs typeface="Arial"/>
              </a:rPr>
              <a:t>divided into</a:t>
            </a:r>
          </a:p>
          <a:p>
            <a:r>
              <a:rPr lang="en-US" sz="2000" dirty="0">
                <a:latin typeface="Arial"/>
                <a:cs typeface="Arial"/>
              </a:rPr>
              <a:t>vertical thirds.</a:t>
            </a:r>
          </a:p>
        </p:txBody>
      </p:sp>
    </p:spTree>
    <p:extLst>
      <p:ext uri="{BB962C8B-B14F-4D97-AF65-F5344CB8AC3E}">
        <p14:creationId xmlns:p14="http://schemas.microsoft.com/office/powerpoint/2010/main" val="38926015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991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Weights from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Turker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Assessment of Damage </a:t>
            </a:r>
          </a:p>
        </p:txBody>
      </p:sp>
      <p:pic>
        <p:nvPicPr>
          <p:cNvPr id="114690" name="Picture 4" descr="mt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5562600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1" name="Rectangle 5"/>
          <p:cNvSpPr>
            <a:spLocks noChangeArrowheads="1"/>
          </p:cNvSpPr>
          <p:nvPr/>
        </p:nvSpPr>
        <p:spPr bwMode="auto">
          <a:xfrm>
            <a:off x="152400" y="5257800"/>
            <a:ext cx="34718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first: establish that Turkers </a:t>
            </a:r>
          </a:p>
          <a:p>
            <a:r>
              <a:rPr lang="en-US" sz="1600">
                <a:latin typeface="Arial"/>
                <a:cs typeface="Arial"/>
              </a:rPr>
              <a:t>can determine damaged vs. </a:t>
            </a:r>
          </a:p>
          <a:p>
            <a:r>
              <a:rPr lang="en-US" sz="1600">
                <a:latin typeface="Arial"/>
                <a:cs typeface="Arial"/>
              </a:rPr>
              <a:t>undamaged pages (81% of the time)</a:t>
            </a:r>
          </a:p>
        </p:txBody>
      </p:sp>
      <p:sp>
        <p:nvSpPr>
          <p:cNvPr id="114692" name="Rectangle 6"/>
          <p:cNvSpPr>
            <a:spLocks noChangeArrowheads="1"/>
          </p:cNvSpPr>
          <p:nvPr/>
        </p:nvSpPr>
        <p:spPr bwMode="auto">
          <a:xfrm>
            <a:off x="5486400" y="5257800"/>
            <a:ext cx="3486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second: find weights that match </a:t>
            </a:r>
          </a:p>
          <a:p>
            <a:r>
              <a:rPr lang="en-US" sz="1600">
                <a:latin typeface="Arial"/>
                <a:cs typeface="Arial"/>
              </a:rPr>
              <a:t>Turker's rankings of (real) differently </a:t>
            </a:r>
          </a:p>
          <a:p>
            <a:r>
              <a:rPr lang="en-US" sz="1600">
                <a:latin typeface="Arial"/>
                <a:cs typeface="Arial"/>
              </a:rPr>
              <a:t>damaged versions of the same page</a:t>
            </a:r>
          </a:p>
        </p:txBody>
      </p:sp>
    </p:spTree>
    <p:extLst>
      <p:ext uri="{BB962C8B-B14F-4D97-AF65-F5344CB8AC3E}">
        <p14:creationId xmlns:p14="http://schemas.microsoft.com/office/powerpoint/2010/main" val="230986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153400" cy="11461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68" rIns="0" bIns="0">
            <a:noAutofit/>
          </a:bodyPr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3200" dirty="0" smtClean="0"/>
              <a:t>Good News: </a:t>
            </a:r>
            <a:br>
              <a:rPr lang="en-US" sz="3200" dirty="0" smtClean="0"/>
            </a:br>
            <a:r>
              <a:rPr lang="en-US" sz="3200" dirty="0" smtClean="0"/>
              <a:t>Although %Missing (M) is steady/increasing, </a:t>
            </a:r>
            <a:br>
              <a:rPr lang="en-US" sz="3200" dirty="0" smtClean="0"/>
            </a:br>
            <a:r>
              <a:rPr lang="en-US" sz="3200" dirty="0" smtClean="0"/>
              <a:t>weighted Damage (D) is decreasing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72965"/>
            <a:ext cx="64008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4283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/>
              <a:t>301- Moved Permanently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5800" y="1371600"/>
            <a:ext cx="6799263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bit.ly 80</a:t>
            </a:r>
          </a:p>
          <a:p>
            <a:r>
              <a:rPr lang="en-US" sz="1400">
                <a:latin typeface="Courier New" charset="0"/>
              </a:rPr>
              <a:t>Trying 69.58.188.39...</a:t>
            </a:r>
          </a:p>
          <a:p>
            <a:r>
              <a:rPr lang="en-US" sz="1400">
                <a:latin typeface="Courier New" charset="0"/>
              </a:rPr>
              <a:t>Connected to bit.ly.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http://bit.ly/s2FPFa HTTP/1.1</a:t>
            </a:r>
          </a:p>
          <a:p>
            <a:r>
              <a:rPr lang="en-US" sz="1400">
                <a:latin typeface="Courier New" charset="0"/>
              </a:rPr>
              <a:t>Host: bit.ly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HTTP/1.1 301 Moved</a:t>
            </a:r>
          </a:p>
          <a:p>
            <a:r>
              <a:rPr lang="en-US" sz="1400">
                <a:latin typeface="Courier New" charset="0"/>
              </a:rPr>
              <a:t>Server: nginx</a:t>
            </a:r>
          </a:p>
          <a:p>
            <a:r>
              <a:rPr lang="en-US" sz="1400">
                <a:latin typeface="Courier New" charset="0"/>
              </a:rPr>
              <a:t>Date: Tue, 10 Jan 2012 17:34:29 GMT</a:t>
            </a:r>
          </a:p>
          <a:p>
            <a:r>
              <a:rPr lang="en-US" sz="1400">
                <a:latin typeface="Courier New" charset="0"/>
              </a:rPr>
              <a:t>Content-Type: text/html; charset=utf-8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Set-Cookie: _bit=4f0c76a5-002b9-048b1-331cf10a;domain=.bit.ly;</a:t>
            </a:r>
          </a:p>
          <a:p>
            <a:r>
              <a:rPr lang="en-US" sz="1400">
                <a:latin typeface="Courier New" charset="0"/>
              </a:rPr>
              <a:t>  expires=Sun Jul  8 17:34:29 2012;path=/; HttpOnly</a:t>
            </a:r>
          </a:p>
          <a:p>
            <a:r>
              <a:rPr lang="en-US" sz="1400">
                <a:latin typeface="Courier New" charset="0"/>
              </a:rPr>
              <a:t>Cache-control: private; max-age=90</a:t>
            </a:r>
          </a:p>
          <a:p>
            <a:r>
              <a:rPr lang="en-US" sz="1400">
                <a:latin typeface="Courier New" charset="0"/>
              </a:rPr>
              <a:t>Location: http://bit.ly/bundles/phonedude/e</a:t>
            </a:r>
          </a:p>
          <a:p>
            <a:r>
              <a:rPr lang="en-US" sz="1400">
                <a:latin typeface="Courier New" charset="0"/>
              </a:rPr>
              <a:t>MIME-Version: 1.0</a:t>
            </a:r>
          </a:p>
          <a:p>
            <a:r>
              <a:rPr lang="en-US" sz="1400">
                <a:latin typeface="Courier New" charset="0"/>
              </a:rPr>
              <a:t>Content-Length: 125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3429000" y="2735263"/>
            <a:ext cx="3352800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the response code is REQUIRED; </a:t>
            </a:r>
          </a:p>
          <a:p>
            <a:r>
              <a:rPr lang="en-US" sz="1800"/>
              <a:t>phrase is RECOMMENDED</a:t>
            </a:r>
          </a:p>
        </p:txBody>
      </p:sp>
    </p:spTree>
    <p:extLst>
      <p:ext uri="{BB962C8B-B14F-4D97-AF65-F5344CB8AC3E}">
        <p14:creationId xmlns:p14="http://schemas.microsoft.com/office/powerpoint/2010/main" val="292582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674691" y="2133600"/>
            <a:ext cx="788669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A Framework for Evaluation of 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Composite Memento Temporal </a:t>
            </a:r>
            <a:r>
              <a:rPr lang="en-US" sz="3200" dirty="0" smtClean="0">
                <a:latin typeface="Arial"/>
                <a:cs typeface="Arial"/>
              </a:rPr>
              <a:t>Coherence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Hypertext 2015</a:t>
            </a:r>
            <a:endParaRPr lang="en-US" sz="3200" dirty="0">
              <a:latin typeface="Arial"/>
              <a:cs typeface="Arial"/>
            </a:endParaRP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latin typeface="Arial"/>
                <a:cs typeface="Arial"/>
                <a:hlinkClick r:id="rId3"/>
              </a:rPr>
              <a:t>http://ws-dl.blogspot.com/2015/12/2015-12-08-evaluating-temporal.html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02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 Presented by IA</a:t>
            </a:r>
          </a:p>
        </p:txBody>
      </p:sp>
      <p:pic>
        <p:nvPicPr>
          <p:cNvPr id="119810" name="Content Placeholder 3" descr="wunderground-plain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b="38293"/>
          <a:stretch>
            <a:fillRect/>
          </a:stretch>
        </p:blipFill>
        <p:spPr>
          <a:xfrm>
            <a:off x="685800" y="1752600"/>
            <a:ext cx="7772400" cy="4114800"/>
          </a:xfrm>
        </p:spPr>
      </p:pic>
      <p:sp>
        <p:nvSpPr>
          <p:cNvPr id="119811" name="Rectangle 4"/>
          <p:cNvSpPr>
            <a:spLocks noChangeArrowheads="1"/>
          </p:cNvSpPr>
          <p:nvPr/>
        </p:nvSpPr>
        <p:spPr bwMode="auto">
          <a:xfrm>
            <a:off x="306388" y="5943600"/>
            <a:ext cx="83804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>
                <a:hlinkClick r:id="rId4"/>
              </a:rPr>
              <a:t>http://web.archive.org/web/20041209190926/http://www.wunderground.org/cgi-bin/findWeather/getForecast?query=50593</a:t>
            </a:r>
            <a:r>
              <a:rPr lang="en-US" sz="900"/>
              <a:t> (now 404, but that's a different story…) </a:t>
            </a:r>
          </a:p>
        </p:txBody>
      </p:sp>
    </p:spTree>
    <p:extLst>
      <p:ext uri="{BB962C8B-B14F-4D97-AF65-F5344CB8AC3E}">
        <p14:creationId xmlns:p14="http://schemas.microsoft.com/office/powerpoint/2010/main" val="202224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Not Everything Is 200412091900926</a:t>
            </a:r>
          </a:p>
        </p:txBody>
      </p:sp>
      <p:pic>
        <p:nvPicPr>
          <p:cNvPr id="121858" name="Content Placeholder 3" descr="wunderground-marked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" b="38293"/>
          <a:stretch>
            <a:fillRect/>
          </a:stretch>
        </p:blipFill>
        <p:spPr/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2819400" y="5791200"/>
            <a:ext cx="1715884" cy="46166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+ 9 months</a:t>
            </a:r>
          </a:p>
        </p:txBody>
      </p:sp>
    </p:spTree>
    <p:extLst>
      <p:ext uri="{BB962C8B-B14F-4D97-AF65-F5344CB8AC3E}">
        <p14:creationId xmlns:p14="http://schemas.microsoft.com/office/powerpoint/2010/main" val="229399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Only 1 in 5 pages complete and without violations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1027" name="Group 67"/>
          <p:cNvGraphicFramePr>
            <a:graphicFrameLocks noGrp="1"/>
          </p:cNvGraphicFramePr>
          <p:nvPr>
            <p:ph idx="4294967295"/>
          </p:nvPr>
        </p:nvGraphicFramePr>
        <p:xfrm>
          <a:off x="457200" y="1711325"/>
          <a:ext cx="8077200" cy="3840317"/>
        </p:xfrm>
        <a:graphic>
          <a:graphicData uri="http://schemas.openxmlformats.org/drawingml/2006/table">
            <a:tbl>
              <a:tblPr/>
              <a:tblGrid>
                <a:gridCol w="3025775"/>
                <a:gridCol w="1292225"/>
                <a:gridCol w="1187450"/>
                <a:gridCol w="1298575"/>
                <a:gridCol w="1273175"/>
              </a:tblGrid>
              <a:tr h="91434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Description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Closest Single 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Closest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Multi-Archive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Bracket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Single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Bracket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Multi-Archive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Completeness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complete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76.1%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missing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23.9%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19.7%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Temporal Coherence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prima facie coherent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41.0%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40.9%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54.7%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54.6%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possibly coherent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14.2%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probably violative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2.5%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2.5%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prima facie violative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23968" name="Rectangle 68"/>
          <p:cNvSpPr>
            <a:spLocks noChangeArrowheads="1"/>
          </p:cNvSpPr>
          <p:nvPr/>
        </p:nvSpPr>
        <p:spPr bwMode="auto">
          <a:xfrm>
            <a:off x="3581400" y="5181600"/>
            <a:ext cx="2286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9" name="Text Box 69"/>
          <p:cNvSpPr txBox="1">
            <a:spLocks noChangeArrowheads="1"/>
          </p:cNvSpPr>
          <p:nvPr/>
        </p:nvSpPr>
        <p:spPr bwMode="auto">
          <a:xfrm>
            <a:off x="457200" y="5715000"/>
            <a:ext cx="8456613" cy="4953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/>
              <a:t>At least 5% of pages can be shown to be temporal violations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3512" y="6442088"/>
            <a:ext cx="748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3"/>
              </a:rPr>
              <a:t>http://ws-dl.blogspot.com/2015/12/2015-12-08-evaluating-temporal.html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88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 smtClean="0"/>
              <a:t>Closing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8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Wrong Metaphor for Web Archives</a:t>
            </a:r>
          </a:p>
        </p:txBody>
      </p:sp>
      <p:pic>
        <p:nvPicPr>
          <p:cNvPr id="30723" name="Picture 3" descr="NewYorkPublic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64262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26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Archives Are Not Destinations</a:t>
            </a:r>
          </a:p>
        </p:txBody>
      </p:sp>
      <p:pic>
        <p:nvPicPr>
          <p:cNvPr id="32771" name="Picture 3" descr="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449580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nn-all-arch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657600" cy="28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847725" y="4491038"/>
            <a:ext cx="22888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This is a destination.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4987925" y="4495800"/>
            <a:ext cx="2673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This is not a destination.</a:t>
            </a:r>
          </a:p>
        </p:txBody>
      </p:sp>
      <p:pic>
        <p:nvPicPr>
          <p:cNvPr id="32775" name="Picture 7" descr="cnn-coffee-sta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0200"/>
            <a:ext cx="3810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1524000" y="5562600"/>
            <a:ext cx="60445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Memento is about linking the past and present </a:t>
            </a:r>
            <a:r>
              <a:rPr lang="en-US" sz="2000" dirty="0" smtClean="0">
                <a:latin typeface="Arial"/>
                <a:cs typeface="Arial"/>
              </a:rPr>
              <a:t>web,</a:t>
            </a:r>
          </a:p>
          <a:p>
            <a:r>
              <a:rPr lang="en-US" sz="2000" dirty="0" smtClean="0">
                <a:latin typeface="Arial"/>
                <a:cs typeface="Arial"/>
              </a:rPr>
              <a:t>archives as infrastructure.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27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 Archiving Into A Social Activity…</a:t>
            </a:r>
          </a:p>
        </p:txBody>
      </p:sp>
      <p:pic>
        <p:nvPicPr>
          <p:cNvPr id="36867" name="Picture 3" descr="disq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42672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048000" y="3124200"/>
            <a:ext cx="1371600" cy="6858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2362200"/>
            <a:ext cx="3048000" cy="7620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6870" name="Picture 6" descr="mourdock-shar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600"/>
            <a:ext cx="4248150" cy="31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4572000" y="2514600"/>
            <a:ext cx="685800" cy="17526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3048000" y="5741988"/>
            <a:ext cx="27691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see also: </a:t>
            </a:r>
            <a:r>
              <a:rPr lang="en-US" sz="1400" dirty="0">
                <a:latin typeface="Arial"/>
                <a:cs typeface="Arial"/>
                <a:hlinkClick r:id="rId5"/>
              </a:rPr>
              <a:t>http://xkcd.com/1034/</a:t>
            </a:r>
            <a:r>
              <a:rPr lang="en-US" sz="1400" dirty="0">
                <a:latin typeface="Arial"/>
                <a:cs typeface="Arial"/>
              </a:rPr>
              <a:t>, </a:t>
            </a:r>
          </a:p>
          <a:p>
            <a:r>
              <a:rPr lang="en-US" sz="1400" dirty="0">
                <a:latin typeface="Arial"/>
                <a:cs typeface="Arial"/>
                <a:hlinkClick r:id="rId6"/>
              </a:rPr>
              <a:t>Marshall &amp; Shipman, JCDL 2011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12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…But Don't Use the "A" Word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752600"/>
            <a:ext cx="445452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Ed: Are there any zombies out there?</a:t>
            </a:r>
          </a:p>
          <a:p>
            <a:r>
              <a:rPr lang="en-US" sz="2000" dirty="0">
                <a:latin typeface="Arial"/>
                <a:cs typeface="Arial"/>
              </a:rPr>
              <a:t>Shaun: Don't say that!</a:t>
            </a:r>
          </a:p>
          <a:p>
            <a:r>
              <a:rPr lang="en-US" sz="2000" dirty="0">
                <a:latin typeface="Arial"/>
                <a:cs typeface="Arial"/>
              </a:rPr>
              <a:t>Ed: What?</a:t>
            </a:r>
          </a:p>
          <a:p>
            <a:r>
              <a:rPr lang="en-US" sz="2000" dirty="0">
                <a:latin typeface="Arial"/>
                <a:cs typeface="Arial"/>
              </a:rPr>
              <a:t>Shaun: That.</a:t>
            </a:r>
          </a:p>
          <a:p>
            <a:r>
              <a:rPr lang="en-US" sz="2000" dirty="0">
                <a:latin typeface="Arial"/>
                <a:cs typeface="Arial"/>
              </a:rPr>
              <a:t>Ed: What?</a:t>
            </a:r>
          </a:p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Shaun: That. The Z word. Don't say it.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Ed: Why not?</a:t>
            </a:r>
          </a:p>
          <a:p>
            <a:r>
              <a:rPr lang="en-US" sz="2000" dirty="0">
                <a:latin typeface="Arial"/>
                <a:cs typeface="Arial"/>
              </a:rPr>
              <a:t>Shaun: Because it's ridiculous!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— Shaun of the Dead </a:t>
            </a:r>
          </a:p>
        </p:txBody>
      </p:sp>
      <p:pic>
        <p:nvPicPr>
          <p:cNvPr id="41992" name="Picture 8" descr="in-the-event-of-a-zombie-attack_50290cd1817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00200"/>
            <a:ext cx="4724400" cy="37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01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Pinterest: Anonymous Mementos</a:t>
            </a:r>
          </a:p>
        </p:txBody>
      </p:sp>
      <p:pic>
        <p:nvPicPr>
          <p:cNvPr id="38915" name="Picture 3" descr="pinterest-bot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6705600" cy="50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914400" y="2057400"/>
            <a:ext cx="7660871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  <a:hlinkClick r:id="rId4"/>
              </a:rPr>
              <a:t>http://media-cache-ec3.pinterest.com/upload/47639708527755289_AhxhItiQ_c.jpg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is a memento of:</a:t>
            </a:r>
          </a:p>
          <a:p>
            <a:r>
              <a:rPr lang="en-US" sz="1200" dirty="0">
                <a:latin typeface="Arial"/>
                <a:cs typeface="Arial"/>
                <a:hlinkClick r:id="rId5"/>
              </a:rPr>
              <a:t>http://3.bp.blogspot.com/_d0vByWRfhvU/S_Ygk_oX4xI/AAAAAAAACCQ/LXgC3S0KYEo/s400/_MG_8091.jpg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but there is no machine-readable indication of this relationship</a:t>
            </a:r>
          </a:p>
          <a:p>
            <a:r>
              <a:rPr lang="en-US" sz="1200" dirty="0" err="1">
                <a:latin typeface="Arial"/>
                <a:cs typeface="Arial"/>
              </a:rPr>
              <a:t>repins</a:t>
            </a:r>
            <a:r>
              <a:rPr lang="en-US" sz="1200" dirty="0">
                <a:latin typeface="Arial"/>
                <a:cs typeface="Arial"/>
              </a:rPr>
              <a:t> are by-reference</a:t>
            </a:r>
          </a:p>
        </p:txBody>
      </p:sp>
    </p:spTree>
    <p:extLst>
      <p:ext uri="{BB962C8B-B14F-4D97-AF65-F5344CB8AC3E}">
        <p14:creationId xmlns:p14="http://schemas.microsoft.com/office/powerpoint/2010/main" val="367431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302 - Found</a:t>
            </a: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1066800" y="1905000"/>
            <a:ext cx="66929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doi.acm.org 80</a:t>
            </a:r>
          </a:p>
          <a:p>
            <a:r>
              <a:rPr lang="en-US" sz="1400">
                <a:latin typeface="Courier New" charset="0"/>
              </a:rPr>
              <a:t>Trying 64.238.147.57...</a:t>
            </a:r>
          </a:p>
          <a:p>
            <a:r>
              <a:rPr lang="en-US" sz="1400">
                <a:latin typeface="Courier New" charset="0"/>
              </a:rPr>
              <a:t>Connected to doi.acm.org.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http://doi.acm.org/10.1145/1998076.1998100 HTTP/1.1</a:t>
            </a:r>
          </a:p>
          <a:p>
            <a:r>
              <a:rPr lang="en-US" sz="1400">
                <a:latin typeface="Courier New" charset="0"/>
              </a:rPr>
              <a:t>Host: doi.acm.org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HTTP/1.1 302 Found</a:t>
            </a:r>
          </a:p>
          <a:p>
            <a:r>
              <a:rPr lang="en-US" sz="1400">
                <a:latin typeface="Courier New" charset="0"/>
              </a:rPr>
              <a:t>Date: Tue, 10 Jan 2012 17:53:36 GMT</a:t>
            </a:r>
          </a:p>
          <a:p>
            <a:r>
              <a:rPr lang="en-US" sz="1400">
                <a:latin typeface="Courier New" charset="0"/>
              </a:rPr>
              <a:t>Server: Apache/2.2.3 (Red Hat)</a:t>
            </a:r>
          </a:p>
          <a:p>
            <a:r>
              <a:rPr lang="en-US" sz="1400">
                <a:latin typeface="Courier New" charset="0"/>
              </a:rPr>
              <a:t>Location: http://dl.acm.org/citation.cfm?doid=1998076.1998100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04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27000"/>
            <a:ext cx="9144000" cy="114300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When all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lse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ails, justify project with: </a:t>
            </a:r>
            <a:br>
              <a:rPr lang="en-US" sz="2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“web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a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rchiving </a:t>
            </a:r>
            <a:r>
              <a:rPr lang="en-US" sz="2800" i="1" dirty="0" smtClean="0">
                <a:solidFill>
                  <a:srgbClr val="000000"/>
                </a:solidFill>
                <a:latin typeface="Arial" charset="0"/>
              </a:rPr>
              <a:t>is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 Big Data”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45" name="Picture 5" descr="www-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69988"/>
            <a:ext cx="7099300" cy="561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075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For Next Week…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GitHub</a:t>
            </a:r>
            <a:r>
              <a:rPr lang="en-US" dirty="0" smtClean="0"/>
              <a:t> account and fork:</a:t>
            </a:r>
          </a:p>
          <a:p>
            <a:pPr lvl="1"/>
            <a:r>
              <a:rPr lang="en-US" dirty="0" smtClean="0">
                <a:hlinkClick r:id="rId2"/>
              </a:rPr>
              <a:t>https://github.com/phonedude/cs895-s19/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Make sure you’re signed up for:</a:t>
            </a:r>
          </a:p>
          <a:p>
            <a:pPr lvl="1"/>
            <a:r>
              <a:rPr lang="en-US" dirty="0">
                <a:hlinkClick r:id="rId3"/>
              </a:rPr>
              <a:t>https://groups.google.com/group/</a:t>
            </a:r>
            <a:r>
              <a:rPr lang="en-US" dirty="0" smtClean="0">
                <a:hlinkClick r:id="rId3"/>
              </a:rPr>
              <a:t>cs895-s19/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Create a Twitter account and follow: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WebSciDL</a:t>
            </a:r>
            <a:r>
              <a:rPr lang="en-US" dirty="0"/>
              <a:t>, @</a:t>
            </a:r>
            <a:r>
              <a:rPr lang="en-US" dirty="0" err="1" smtClean="0"/>
              <a:t>phonedude_mln</a:t>
            </a:r>
            <a:r>
              <a:rPr lang="en-US" dirty="0" smtClean="0"/>
              <a:t>, @</a:t>
            </a:r>
            <a:r>
              <a:rPr lang="en-US" dirty="0" err="1" smtClean="0"/>
              <a:t>weiglemc</a:t>
            </a:r>
            <a:r>
              <a:rPr lang="en-US" dirty="0" smtClean="0"/>
              <a:t>, @</a:t>
            </a:r>
            <a:r>
              <a:rPr lang="en-US" dirty="0" err="1" smtClean="0"/>
              <a:t>fanchyna</a:t>
            </a:r>
            <a:r>
              <a:rPr lang="en-US" dirty="0" smtClean="0"/>
              <a:t>, @</a:t>
            </a:r>
            <a:r>
              <a:rPr lang="en-US" dirty="0" err="1" smtClean="0"/>
              <a:t>openmaze</a:t>
            </a:r>
            <a:endParaRPr lang="en-US" dirty="0" smtClean="0"/>
          </a:p>
          <a:p>
            <a:pPr lvl="1"/>
            <a:r>
              <a:rPr lang="en-US" dirty="0" smtClean="0"/>
              <a:t>and others…  figure it out yourself</a:t>
            </a:r>
          </a:p>
          <a:p>
            <a:r>
              <a:rPr lang="en-US" dirty="0" smtClean="0"/>
              <a:t>Every week: </a:t>
            </a:r>
            <a:r>
              <a:rPr lang="en-US" dirty="0" err="1" smtClean="0"/>
              <a:t>retweet</a:t>
            </a:r>
            <a:r>
              <a:rPr lang="en-US" dirty="0" smtClean="0"/>
              <a:t> something </a:t>
            </a:r>
            <a:r>
              <a:rPr lang="en-US" i="1" dirty="0" smtClean="0"/>
              <a:t>interesting related to this class</a:t>
            </a:r>
            <a:r>
              <a:rPr lang="en-US" dirty="0" smtClean="0"/>
              <a:t> with “</a:t>
            </a:r>
            <a:r>
              <a:rPr lang="hu-HU" dirty="0" smtClean="0"/>
              <a:t>#</a:t>
            </a:r>
            <a:r>
              <a:rPr lang="hu-HU" dirty="0" smtClean="0"/>
              <a:t>cs895s19</a:t>
            </a:r>
            <a:r>
              <a:rPr lang="en-US" dirty="0" smtClean="0"/>
              <a:t>”; be prepared to give a 3-5 minute summary at the beginning of each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2259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Each student will do:	</a:t>
            </a:r>
          </a:p>
          <a:p>
            <a:pPr lvl="1"/>
            <a:r>
              <a:rPr lang="en-US" dirty="0" smtClean="0"/>
              <a:t>4 reviews of published papers </a:t>
            </a:r>
          </a:p>
          <a:p>
            <a:pPr lvl="1"/>
            <a:r>
              <a:rPr lang="en-US" dirty="0" smtClean="0"/>
              <a:t>4 demos / analysis / original work</a:t>
            </a:r>
          </a:p>
          <a:p>
            <a:r>
              <a:rPr lang="en-US" dirty="0" smtClean="0"/>
              <a:t>All will be presented in class, assignments &amp; schedule TBD</a:t>
            </a:r>
          </a:p>
          <a:p>
            <a:pPr lvl="1"/>
            <a:r>
              <a:rPr lang="en-US" dirty="0" smtClean="0"/>
              <a:t>Likely two / day, with a target of ~30 minutes each</a:t>
            </a:r>
          </a:p>
          <a:p>
            <a:r>
              <a:rPr lang="en-US" dirty="0" smtClean="0"/>
              <a:t>Submission (before class!):</a:t>
            </a:r>
          </a:p>
          <a:p>
            <a:pPr lvl="1"/>
            <a:r>
              <a:rPr lang="en-US" dirty="0" smtClean="0"/>
              <a:t>Issue a pull request to my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2"/>
            <a:r>
              <a:rPr lang="en-US" sz="1900" dirty="0">
                <a:latin typeface="Courier"/>
                <a:cs typeface="Courier"/>
              </a:rPr>
              <a:t>a</a:t>
            </a:r>
            <a:r>
              <a:rPr lang="en-US" sz="1900" dirty="0" smtClean="0">
                <a:latin typeface="Courier"/>
                <a:cs typeface="Courier"/>
              </a:rPr>
              <a:t>ssignments/your-last-name/week-</a:t>
            </a:r>
            <a:r>
              <a:rPr lang="en-US" sz="1900" dirty="0" err="1" smtClean="0">
                <a:latin typeface="Courier"/>
                <a:cs typeface="Courier"/>
              </a:rPr>
              <a:t>nn</a:t>
            </a:r>
            <a:r>
              <a:rPr lang="en-US" sz="1900" dirty="0" smtClean="0">
                <a:latin typeface="Courier"/>
                <a:cs typeface="Courier"/>
              </a:rPr>
              <a:t>-keywords/*</a:t>
            </a:r>
          </a:p>
          <a:p>
            <a:pPr lvl="1"/>
            <a:r>
              <a:rPr lang="en-US" dirty="0" smtClean="0"/>
              <a:t>Include .</a:t>
            </a:r>
            <a:r>
              <a:rPr lang="en-US" dirty="0" err="1" smtClean="0"/>
              <a:t>pdf</a:t>
            </a:r>
            <a:r>
              <a:rPr lang="en-US" dirty="0" smtClean="0"/>
              <a:t>, .</a:t>
            </a:r>
            <a:r>
              <a:rPr lang="en-US" dirty="0" err="1" smtClean="0"/>
              <a:t>ppt</a:t>
            </a:r>
            <a:r>
              <a:rPr lang="en-US" dirty="0" smtClean="0"/>
              <a:t>, .md, etc. as appropriate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39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303 - See Other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762000" y="1905000"/>
            <a:ext cx="7866063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Courier New" charset="0"/>
              </a:rPr>
              <a:t>% telnet 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 80</a:t>
            </a:r>
          </a:p>
          <a:p>
            <a:r>
              <a:rPr lang="en-US" sz="1400" dirty="0">
                <a:latin typeface="Courier New" charset="0"/>
              </a:rPr>
              <a:t>Trying 38.100.138.149...</a:t>
            </a:r>
          </a:p>
          <a:p>
            <a:r>
              <a:rPr lang="en-US" sz="1400" dirty="0">
                <a:latin typeface="Courier New" charset="0"/>
              </a:rPr>
              <a:t>Connected to 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.</a:t>
            </a:r>
          </a:p>
          <a:p>
            <a:r>
              <a:rPr lang="en-US" sz="1400" dirty="0">
                <a:latin typeface="Courier New" charset="0"/>
              </a:rPr>
              <a:t>Escape character is '^]'.</a:t>
            </a:r>
          </a:p>
          <a:p>
            <a:r>
              <a:rPr lang="en-US" sz="1400" dirty="0">
                <a:latin typeface="Courier New" charset="0"/>
              </a:rPr>
              <a:t>HEAD http://</a:t>
            </a:r>
            <a:r>
              <a:rPr lang="en-US" sz="1400" dirty="0" err="1">
                <a:latin typeface="Courier New" charset="0"/>
              </a:rPr>
              <a:t>dx.doi.org</a:t>
            </a:r>
            <a:r>
              <a:rPr lang="en-US" sz="1400" dirty="0">
                <a:latin typeface="Courier New" charset="0"/>
              </a:rPr>
              <a:t>/10.1007/978-3-642-24469-8_16 HTTP/1.1</a:t>
            </a:r>
          </a:p>
          <a:p>
            <a:r>
              <a:rPr lang="en-US" sz="1400" dirty="0">
                <a:latin typeface="Courier New" charset="0"/>
              </a:rPr>
              <a:t>Host: </a:t>
            </a:r>
            <a:r>
              <a:rPr lang="en-US" sz="1400" dirty="0" err="1">
                <a:latin typeface="Courier New" charset="0"/>
              </a:rPr>
              <a:t>dx.doi.org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Connection: close</a:t>
            </a:r>
          </a:p>
          <a:p>
            <a:endParaRPr lang="en-US" sz="1400" dirty="0">
              <a:latin typeface="Courier New" charset="0"/>
            </a:endParaRPr>
          </a:p>
          <a:p>
            <a:r>
              <a:rPr lang="en-US" sz="1400" dirty="0">
                <a:solidFill>
                  <a:srgbClr val="FF0E02"/>
                </a:solidFill>
                <a:latin typeface="Courier New" charset="0"/>
              </a:rPr>
              <a:t>HTTP/1.1 303 See Other</a:t>
            </a:r>
          </a:p>
          <a:p>
            <a:r>
              <a:rPr lang="en-US" sz="1400" dirty="0">
                <a:latin typeface="Courier New" charset="0"/>
              </a:rPr>
              <a:t>Server: Apache-Coyote/1.1</a:t>
            </a:r>
          </a:p>
          <a:p>
            <a:r>
              <a:rPr lang="en-US" sz="1400" dirty="0">
                <a:latin typeface="Courier New" charset="0"/>
              </a:rPr>
              <a:t>Location: http://</a:t>
            </a:r>
            <a:r>
              <a:rPr lang="en-US" sz="1400" dirty="0" err="1">
                <a:latin typeface="Courier New" charset="0"/>
              </a:rPr>
              <a:t>www.springerlink.com</a:t>
            </a:r>
            <a:r>
              <a:rPr lang="en-US" sz="1400" dirty="0">
                <a:latin typeface="Courier New" charset="0"/>
              </a:rPr>
              <a:t>/index/10.1007/978-3-642-24469-8_16</a:t>
            </a:r>
          </a:p>
          <a:p>
            <a:r>
              <a:rPr lang="en-US" sz="1400" dirty="0">
                <a:latin typeface="Courier New" charset="0"/>
              </a:rPr>
              <a:t>Expires: Wed, 11 Jan 2012 12:04:29 GMT</a:t>
            </a:r>
          </a:p>
          <a:p>
            <a:r>
              <a:rPr lang="en-US" sz="1400" dirty="0">
                <a:latin typeface="Courier New" charset="0"/>
              </a:rPr>
              <a:t>Content-Type: text/</a:t>
            </a:r>
            <a:r>
              <a:rPr lang="en-US" sz="1400" dirty="0" err="1">
                <a:latin typeface="Courier New" charset="0"/>
              </a:rPr>
              <a:t>html;charset</a:t>
            </a:r>
            <a:r>
              <a:rPr lang="en-US" sz="1400" dirty="0">
                <a:latin typeface="Courier New" charset="0"/>
              </a:rPr>
              <a:t>=utf-8</a:t>
            </a:r>
          </a:p>
          <a:p>
            <a:r>
              <a:rPr lang="en-US" sz="1400" dirty="0">
                <a:latin typeface="Courier New" charset="0"/>
              </a:rPr>
              <a:t>Content-Length: 210</a:t>
            </a:r>
          </a:p>
          <a:p>
            <a:r>
              <a:rPr lang="en-US" sz="1400" dirty="0">
                <a:latin typeface="Courier New" charset="0"/>
              </a:rPr>
              <a:t>Date: Tue, 10 Jan 2012 17:56:41 GMT</a:t>
            </a:r>
          </a:p>
          <a:p>
            <a:r>
              <a:rPr lang="en-US" sz="1400" dirty="0">
                <a:latin typeface="Courier New" charset="0"/>
              </a:rPr>
              <a:t>Connection: close</a:t>
            </a:r>
          </a:p>
          <a:p>
            <a:endParaRPr lang="en-US" sz="1400" dirty="0">
              <a:latin typeface="Courier New" charset="0"/>
            </a:endParaRPr>
          </a:p>
          <a:p>
            <a:endParaRPr lang="en-US" sz="1400" dirty="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43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Semantics in Redirects</a:t>
            </a:r>
            <a:endParaRPr lang="en-US" dirty="0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85800" y="1981200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 smtClean="0"/>
              <a:t>301 – different URI for the same resource, don’t use this URI in the future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302 – different URI for the same resource, but use this URI for future requests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303 – different URI for a different but related resource </a:t>
            </a:r>
          </a:p>
          <a:p>
            <a:pPr lvl="1"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5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307 vs. 308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6302" y="2819400"/>
            <a:ext cx="794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  <a:p>
            <a:r>
              <a:rPr lang="en-US" sz="1400" dirty="0">
                <a:latin typeface="Courier New"/>
                <a:cs typeface="Courier New"/>
              </a:rPr>
              <a:t>   |                                           | Permanent | Temporary |</a:t>
            </a: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  <a:p>
            <a:r>
              <a:rPr lang="en-US" sz="1400" dirty="0">
                <a:latin typeface="Courier New"/>
                <a:cs typeface="Courier New"/>
              </a:rPr>
              <a:t>   | Allows changing the request method from   | 301       | 302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POST to GET                               |           |    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Does not allow changing the request       | -         | 307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| method from POST to GET                   |           |           |</a:t>
            </a:r>
          </a:p>
          <a:p>
            <a:r>
              <a:rPr lang="en-US" sz="1400" dirty="0">
                <a:latin typeface="Courier New"/>
                <a:cs typeface="Courier New"/>
              </a:rPr>
              <a:t>   +-------------------------------------------+-----------+-----------+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1200" y="5867400"/>
            <a:ext cx="506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from: </a:t>
            </a:r>
            <a:r>
              <a:rPr lang="en-US" dirty="0" smtClean="0">
                <a:hlinkClick r:id="rId2"/>
              </a:rPr>
              <a:t>https://tools.ietf.org/html/rfc7238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91200" y="4114800"/>
            <a:ext cx="453970" cy="307777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308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169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404 - Not Found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682625" y="2046288"/>
            <a:ext cx="74390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/lasdkfjalsdkfjldaskfj HTTP/1.1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HTTP/1.1 404 Not Found</a:t>
            </a:r>
          </a:p>
          <a:p>
            <a:r>
              <a:rPr lang="en-US" sz="1400">
                <a:latin typeface="Courier New" charset="0"/>
              </a:rPr>
              <a:t>Date: Tue, 10 Jan 2012 17:39:15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41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3DF0544B-4AB0-3845-8198-B3CF5B222884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 eaLnBrk="1" hangingPunct="1"/>
              <a:t>27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404s and nigh-404s</a:t>
            </a:r>
            <a:endParaRPr lang="en-US" dirty="0">
              <a:latin typeface="Calibri" charset="0"/>
            </a:endParaRPr>
          </a:p>
        </p:txBody>
      </p:sp>
      <p:sp>
        <p:nvSpPr>
          <p:cNvPr id="43011" name="TextBox 1"/>
          <p:cNvSpPr txBox="1">
            <a:spLocks noChangeArrowheads="1"/>
          </p:cNvSpPr>
          <p:nvPr/>
        </p:nvSpPr>
        <p:spPr bwMode="auto">
          <a:xfrm>
            <a:off x="609600" y="944563"/>
            <a:ext cx="7296150" cy="600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https://newsle.com/MichaelLNelson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HTTP/1.1 404 Not Found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21:09:39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Server: WebServer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X-Content-Type-Options: nosniff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X-Frame-Options: SAMEORIGIN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Vary: Host,Accept-Encoding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https://twitter.com/Farrah3m/status/31727870736859137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HTTP/1.1 404 Not Found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cache-control: no-cache, no-store, must-revalidate, pre-check=0, post-check=0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content-length: 4458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content-type: text/html;charset=utf-8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21:12:25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solidFill>
                  <a:srgbClr val="FF0000"/>
                </a:solidFill>
                <a:latin typeface="Courier New" charset="0"/>
                <a:cs typeface="Courier New" charset="0"/>
              </a:rPr>
              <a:t>$ # not all 404s will give you a 404…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-IL http://topsy.com/twitter.com/EmmaWay20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curl: (6) Could not resolve host: topsy.com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https://www.youtube.com/watch?v=c4vqkn0X1pM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Cache-Control: no-cache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21:18:45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$ curl -I http://gdata.youtube.com/feeds/base/videos/SkJDKdOlUGQ/comments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HTTP/1.1 410 Gone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Content-Length: 19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Date: Thu, 02 Feb 2017 21:21:03 GMT</a:t>
            </a:r>
          </a:p>
          <a:p>
            <a:pPr eaLnBrk="1" hangingPunct="1"/>
            <a:r>
              <a:rPr lang="fr-FR" sz="1200">
                <a:latin typeface="Courier New" charset="0"/>
                <a:cs typeface="Courier New" charset="0"/>
              </a:rPr>
              <a:t>Expires: Thu, 02 Feb 2017 21:21:03 GMT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[…]</a:t>
            </a:r>
          </a:p>
        </p:txBody>
      </p:sp>
    </p:spTree>
    <p:extLst>
      <p:ext uri="{BB962C8B-B14F-4D97-AF65-F5344CB8AC3E}">
        <p14:creationId xmlns:p14="http://schemas.microsoft.com/office/powerpoint/2010/main" val="50817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401 - Unauthorized</a:t>
            </a: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1524000" y="1981200"/>
            <a:ext cx="637222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www4.cs.odu.edu 80</a:t>
            </a:r>
          </a:p>
          <a:p>
            <a:r>
              <a:rPr lang="en-US" sz="1400">
                <a:latin typeface="Courier New" charset="0"/>
              </a:rPr>
              <a:t>Trying 128.82.5.93...</a:t>
            </a:r>
          </a:p>
          <a:p>
            <a:r>
              <a:rPr lang="en-US" sz="1400">
                <a:latin typeface="Courier New" charset="0"/>
              </a:rPr>
              <a:t>Connected to www4.cs.odu.edu.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http://www4.cs.odu.edu/Conference/index.aspx HTTP/1.1</a:t>
            </a:r>
          </a:p>
          <a:p>
            <a:r>
              <a:rPr lang="en-US" sz="1400">
                <a:latin typeface="Courier New" charset="0"/>
              </a:rPr>
              <a:t>Host: www4.cs.odu.edu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HTTP/1.1 401 Unauthorized</a:t>
            </a:r>
          </a:p>
          <a:p>
            <a:r>
              <a:rPr lang="en-US" sz="1400">
                <a:latin typeface="Courier New" charset="0"/>
              </a:rPr>
              <a:t>Content-Length: 1656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r>
              <a:rPr lang="en-US" sz="1400">
                <a:latin typeface="Courier New" charset="0"/>
              </a:rPr>
              <a:t>Server: Microsoft-IIS/6.0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WWW-Authenticate: Basic realm="www4.cs.odu.edu"</a:t>
            </a:r>
          </a:p>
          <a:p>
            <a:r>
              <a:rPr lang="en-US" sz="1400">
                <a:latin typeface="Courier New" charset="0"/>
              </a:rPr>
              <a:t>MicrosoftOfficeWebServer: 5.0_Pub</a:t>
            </a:r>
          </a:p>
          <a:p>
            <a:r>
              <a:rPr lang="en-US" sz="1400">
                <a:latin typeface="Courier New" charset="0"/>
              </a:rPr>
              <a:t>X-Powered-By: ASP.NET</a:t>
            </a:r>
          </a:p>
          <a:p>
            <a:r>
              <a:rPr lang="en-US" sz="1400">
                <a:latin typeface="Courier New" charset="0"/>
              </a:rPr>
              <a:t>Date: Tue, 10 Jan 2012 17:43:57 GMT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85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400 - Bad Request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000125" y="1970088"/>
            <a:ext cx="7439025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http://www.cs.odu.edu/~mln/ HTTP/1.1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HTTP/1.1 400 Bad Request</a:t>
            </a:r>
          </a:p>
          <a:p>
            <a:r>
              <a:rPr lang="en-US" sz="1400">
                <a:latin typeface="Courier New" charset="0"/>
              </a:rPr>
              <a:t>Date: Tue, 10 Jan 2012 18:24:17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text/html; charset=iso-8859-1</a:t>
            </a:r>
          </a:p>
          <a:p>
            <a:endParaRPr lang="en-US" sz="1400">
              <a:latin typeface="Courier New" charset="0"/>
            </a:endParaRPr>
          </a:p>
          <a:p>
            <a:endParaRPr lang="en-US" sz="14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64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Web / HTTP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924800" cy="4495800"/>
          </a:xfrm>
        </p:spPr>
        <p:txBody>
          <a:bodyPr/>
          <a:lstStyle/>
          <a:p>
            <a:pPr marL="339725" indent="-339725" defTabSz="457200">
              <a:lnSpc>
                <a:spcPct val="90000"/>
              </a:lnSpc>
            </a:pPr>
            <a:r>
              <a:rPr lang="en-US" sz="2400" dirty="0"/>
              <a:t>HTTP was originally defined by Request for Comments (RFCs)1945, 2068, 2616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://en.wikipedia.org/wiki/Request_for_Comments</a:t>
            </a:r>
            <a:r>
              <a:rPr lang="en-US" sz="2400" dirty="0"/>
              <a:t> </a:t>
            </a:r>
            <a:endParaRPr lang="en-US" sz="2400" dirty="0" smtClean="0"/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and several others for defining URLs, URIs, etc.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since replaced by RFCs 7230—7235 </a:t>
            </a:r>
            <a:r>
              <a:rPr lang="en-US" sz="2000" dirty="0" smtClean="0">
                <a:hlinkClick r:id="rId4"/>
              </a:rPr>
              <a:t>https://www.mnot.net/blog/2014/06/07/rfc2616_is_dead</a:t>
            </a:r>
            <a:r>
              <a:rPr lang="en-US" sz="2000" dirty="0" smtClean="0"/>
              <a:t> </a:t>
            </a:r>
          </a:p>
          <a:p>
            <a:pPr marL="739775" lvl="1" indent="-282575">
              <a:lnSpc>
                <a:spcPct val="90000"/>
              </a:lnSpc>
            </a:pPr>
            <a:r>
              <a:rPr lang="en-US" sz="2000" dirty="0" smtClean="0"/>
              <a:t>see </a:t>
            </a:r>
            <a:r>
              <a:rPr lang="en-US" sz="2000" dirty="0"/>
              <a:t>also: </a:t>
            </a:r>
            <a:r>
              <a:rPr lang="en-US" sz="2000" dirty="0">
                <a:hlinkClick r:id="rId5"/>
              </a:rPr>
              <a:t>https://phonedude.github.io/cs531-f18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  <a:p>
            <a:pPr marL="339725" indent="-339725" defTabSz="457200">
              <a:lnSpc>
                <a:spcPct val="90000"/>
              </a:lnSpc>
            </a:pPr>
            <a:r>
              <a:rPr lang="en-US" sz="2400" dirty="0" smtClean="0"/>
              <a:t>We </a:t>
            </a:r>
            <a:r>
              <a:rPr lang="en-US" sz="2400" dirty="0"/>
              <a:t>have </a:t>
            </a:r>
            <a:r>
              <a:rPr lang="en-US" sz="2400" dirty="0" smtClean="0"/>
              <a:t>another document </a:t>
            </a:r>
            <a:r>
              <a:rPr lang="en-US" sz="2400" dirty="0"/>
              <a:t>for the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Web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(URIs  + protocols + formats), </a:t>
            </a:r>
            <a:r>
              <a:rPr lang="en-US" sz="2400" dirty="0" smtClean="0"/>
              <a:t>a </a:t>
            </a:r>
            <a:r>
              <a:rPr lang="en-US" sz="2400" dirty="0"/>
              <a:t>slightly revisionist but ultimately useful unifying document: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/>
              <a:t>The Architecture of the World Wide Web, Volume One.</a:t>
            </a:r>
          </a:p>
          <a:p>
            <a:pPr lvl="2" defTabSz="457200">
              <a:lnSpc>
                <a:spcPct val="90000"/>
              </a:lnSpc>
            </a:pPr>
            <a:r>
              <a:rPr lang="en-US" sz="1800" dirty="0">
                <a:hlinkClick r:id="rId6"/>
              </a:rPr>
              <a:t>http://www.w3.org/TR/webarch/</a:t>
            </a:r>
            <a:r>
              <a:rPr lang="en-US" sz="1800" dirty="0"/>
              <a:t> </a:t>
            </a:r>
          </a:p>
          <a:p>
            <a:pPr marL="339725" indent="-339725" defTabSz="457200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0156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505 - HTTP Version Not Supported</a:t>
            </a: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555625" y="2147888"/>
            <a:ext cx="7439025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www.cs.odu.edu 80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 HTTP/9.9</a:t>
            </a:r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HTTP/1.1 200 OK</a:t>
            </a:r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Date: Tue, 10 Jan 2012 17:40:05 GMT</a:t>
            </a:r>
          </a:p>
          <a:p>
            <a:r>
              <a:rPr lang="en-US" sz="1400">
                <a:latin typeface="Courier New" charset="0"/>
              </a:rPr>
              <a:t>Server: Apache/2.2.17 (Unix) PHP/5.3.5 mod_ssl/2.2.17 OpenSSL/0.9.8q</a:t>
            </a:r>
          </a:p>
          <a:p>
            <a:r>
              <a:rPr lang="en-US" sz="1400">
                <a:latin typeface="Courier New" charset="0"/>
              </a:rPr>
              <a:t>Accept-Ranges: bytes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>
              <a:latin typeface="Courier New" charset="0"/>
            </a:endParaRP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2943978" y="3626100"/>
            <a:ext cx="2840479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smtClean="0">
                <a:latin typeface="Arial"/>
                <a:cs typeface="Arial"/>
              </a:rPr>
              <a:t>Servers are often wrong!!!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8998" y="6272737"/>
            <a:ext cx="835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see: </a:t>
            </a:r>
            <a:r>
              <a:rPr lang="en-US" dirty="0" smtClean="0">
                <a:latin typeface="Arial"/>
                <a:cs typeface="Arial"/>
                <a:hlinkClick r:id="rId3"/>
              </a:rPr>
              <a:t>http://ws-dl.blogspot.com/2014/05/2014-05-08-support-for-various-http.html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704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505 - HTTP Version Not Supported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555625" y="2147888"/>
            <a:ext cx="4665663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Courier New" charset="0"/>
              </a:rPr>
              <a:t>% telnet www.w3c.org 80</a:t>
            </a:r>
          </a:p>
          <a:p>
            <a:r>
              <a:rPr lang="en-US" sz="1400">
                <a:latin typeface="Courier New" charset="0"/>
              </a:rPr>
              <a:t>Trying 128.30.52.45...</a:t>
            </a:r>
          </a:p>
          <a:p>
            <a:r>
              <a:rPr lang="en-US" sz="1400">
                <a:latin typeface="Courier New" charset="0"/>
              </a:rPr>
              <a:t>Connected to dolph.w3.org.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HEAD / HTTP/9.9</a:t>
            </a:r>
          </a:p>
          <a:p>
            <a:r>
              <a:rPr lang="en-US" sz="1400">
                <a:latin typeface="Courier New" charset="0"/>
              </a:rPr>
              <a:t>Host: www.w3c.org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solidFill>
                  <a:srgbClr val="FF0E02"/>
                </a:solidFill>
                <a:latin typeface="Courier New" charset="0"/>
              </a:rPr>
              <a:t>HTTP/1.0 403 Forbidden</a:t>
            </a:r>
          </a:p>
          <a:p>
            <a:r>
              <a:rPr lang="en-US" sz="1400">
                <a:latin typeface="Courier New" charset="0"/>
              </a:rPr>
              <a:t>Cache-Control: no-cache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&lt;html&gt;&lt;body&gt;&lt;h1&gt;403 Forbidden&lt;/h1&gt;</a:t>
            </a:r>
          </a:p>
          <a:p>
            <a:r>
              <a:rPr lang="en-US" sz="1400">
                <a:latin typeface="Courier New" charset="0"/>
              </a:rPr>
              <a:t>Request forbidden by administrative rules.</a:t>
            </a:r>
          </a:p>
          <a:p>
            <a:r>
              <a:rPr lang="en-US" sz="1400">
                <a:latin typeface="Courier New" charset="0"/>
              </a:rPr>
              <a:t>&lt;/body&gt;&lt;/html&gt;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3733800" y="3733800"/>
            <a:ext cx="3131837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a curious response…</a:t>
            </a:r>
          </a:p>
          <a:p>
            <a:r>
              <a:rPr lang="en-US" sz="1800" dirty="0">
                <a:latin typeface="Arial"/>
                <a:cs typeface="Arial"/>
              </a:rPr>
              <a:t>505 not defined in HTTP 1.0!</a:t>
            </a:r>
          </a:p>
        </p:txBody>
      </p:sp>
    </p:spTree>
    <p:extLst>
      <p:ext uri="{BB962C8B-B14F-4D97-AF65-F5344CB8AC3E}">
        <p14:creationId xmlns:p14="http://schemas.microsoft.com/office/powerpoint/2010/main" val="63432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0" y="2667000"/>
            <a:ext cx="2743200" cy="1143000"/>
          </a:xfrm>
        </p:spPr>
        <p:txBody>
          <a:bodyPr>
            <a:normAutofit fontScale="90000"/>
          </a:bodyPr>
          <a:lstStyle/>
          <a:p>
            <a:r>
              <a:rPr lang="en-US"/>
              <a:t>Many, Many Response Codes…</a:t>
            </a: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0" y="60325"/>
            <a:ext cx="5672138" cy="679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>
                <a:latin typeface="Courier New" charset="0"/>
              </a:rPr>
              <a:t>   10.2  Successful 2xx ..............................................58</a:t>
            </a:r>
          </a:p>
          <a:p>
            <a:r>
              <a:rPr lang="en-US" sz="1000">
                <a:latin typeface="Courier New" charset="0"/>
              </a:rPr>
              <a:t>   10.2.1   200 OK ...................................................58</a:t>
            </a:r>
          </a:p>
          <a:p>
            <a:r>
              <a:rPr lang="en-US" sz="1000">
                <a:latin typeface="Courier New" charset="0"/>
              </a:rPr>
              <a:t>   10.2.2   201 Created ..............................................59</a:t>
            </a:r>
          </a:p>
          <a:p>
            <a:r>
              <a:rPr lang="en-US" sz="1000">
                <a:latin typeface="Courier New" charset="0"/>
              </a:rPr>
              <a:t>   10.2.3   202 Accepted .............................................59</a:t>
            </a:r>
          </a:p>
          <a:p>
            <a:r>
              <a:rPr lang="en-US" sz="1000">
                <a:latin typeface="Courier New" charset="0"/>
              </a:rPr>
              <a:t>   10.2.4   203 Non-Authoritative Information ........................59</a:t>
            </a:r>
          </a:p>
          <a:p>
            <a:r>
              <a:rPr lang="en-US" sz="1000">
                <a:latin typeface="Courier New" charset="0"/>
              </a:rPr>
              <a:t>   10.2.5   204 No Content ...........................................60</a:t>
            </a:r>
          </a:p>
          <a:p>
            <a:r>
              <a:rPr lang="en-US" sz="1000">
                <a:latin typeface="Courier New" charset="0"/>
              </a:rPr>
              <a:t>   10.2.6   205 Reset Content ........................................60</a:t>
            </a:r>
          </a:p>
          <a:p>
            <a:r>
              <a:rPr lang="en-US" sz="1000">
                <a:latin typeface="Courier New" charset="0"/>
              </a:rPr>
              <a:t>   10.2.7   206 Partial Content ......................................60</a:t>
            </a:r>
          </a:p>
          <a:p>
            <a:r>
              <a:rPr lang="en-US" sz="1000">
                <a:latin typeface="Courier New" charset="0"/>
              </a:rPr>
              <a:t>   10.3  Redirection 3xx .............................................61</a:t>
            </a:r>
          </a:p>
          <a:p>
            <a:r>
              <a:rPr lang="en-US" sz="1000">
                <a:latin typeface="Courier New" charset="0"/>
              </a:rPr>
              <a:t>   10.3.1   300 Multiple Choices .....................................61</a:t>
            </a:r>
          </a:p>
          <a:p>
            <a:r>
              <a:rPr lang="en-US" sz="1000">
                <a:latin typeface="Courier New" charset="0"/>
              </a:rPr>
              <a:t>   10.3.2   301 Moved Permanently ....................................62</a:t>
            </a:r>
          </a:p>
          <a:p>
            <a:r>
              <a:rPr lang="en-US" sz="1000">
                <a:latin typeface="Courier New" charset="0"/>
              </a:rPr>
              <a:t>   10.3.3   302 Found ................................................62</a:t>
            </a:r>
          </a:p>
          <a:p>
            <a:r>
              <a:rPr lang="en-US" sz="1000">
                <a:latin typeface="Courier New" charset="0"/>
              </a:rPr>
              <a:t>   10.3.4   303 See Other ............................................63</a:t>
            </a:r>
          </a:p>
          <a:p>
            <a:r>
              <a:rPr lang="en-US" sz="1000">
                <a:latin typeface="Courier New" charset="0"/>
              </a:rPr>
              <a:t>   10.3.5   304 Not Modified .........................................63</a:t>
            </a:r>
          </a:p>
          <a:p>
            <a:r>
              <a:rPr lang="en-US" sz="1000">
                <a:latin typeface="Courier New" charset="0"/>
              </a:rPr>
              <a:t>   10.3.6   305 Use Proxy ............................................64</a:t>
            </a:r>
          </a:p>
          <a:p>
            <a:r>
              <a:rPr lang="en-US" sz="1000">
                <a:latin typeface="Courier New" charset="0"/>
              </a:rPr>
              <a:t>   10.3.7   306 (Unused) .............................................64</a:t>
            </a:r>
          </a:p>
          <a:p>
            <a:r>
              <a:rPr lang="en-US" sz="1000">
                <a:latin typeface="Courier New" charset="0"/>
              </a:rPr>
              <a:t>   10.3.8   307 Temporary Redirect ...................................65</a:t>
            </a:r>
          </a:p>
          <a:p>
            <a:r>
              <a:rPr lang="en-US" sz="1000">
                <a:latin typeface="Courier New" charset="0"/>
              </a:rPr>
              <a:t>   10.4  Client Error 4xx ............................................65</a:t>
            </a:r>
          </a:p>
          <a:p>
            <a:r>
              <a:rPr lang="en-US" sz="1000">
                <a:latin typeface="Courier New" charset="0"/>
              </a:rPr>
              <a:t>   10.4.1    400 Bad Request .........................................65</a:t>
            </a:r>
          </a:p>
          <a:p>
            <a:r>
              <a:rPr lang="en-US" sz="1000">
                <a:latin typeface="Courier New" charset="0"/>
              </a:rPr>
              <a:t>   10.4.2    401 Unauthorized ........................................66</a:t>
            </a:r>
          </a:p>
          <a:p>
            <a:r>
              <a:rPr lang="en-US" sz="1000">
                <a:latin typeface="Courier New" charset="0"/>
              </a:rPr>
              <a:t>   10.4.3    402 Payment Required ....................................66</a:t>
            </a:r>
          </a:p>
          <a:p>
            <a:r>
              <a:rPr lang="en-US" sz="1000">
                <a:latin typeface="Courier New" charset="0"/>
              </a:rPr>
              <a:t>   10.4.4    403 Forbidden ...........................................66</a:t>
            </a:r>
          </a:p>
          <a:p>
            <a:r>
              <a:rPr lang="en-US" sz="1000">
                <a:latin typeface="Courier New" charset="0"/>
              </a:rPr>
              <a:t>   10.4.5    404 Not Found ...........................................66</a:t>
            </a:r>
          </a:p>
          <a:p>
            <a:r>
              <a:rPr lang="en-US" sz="1000">
                <a:latin typeface="Courier New" charset="0"/>
              </a:rPr>
              <a:t>   10.4.6    405 Method Not Allowed ..................................66</a:t>
            </a:r>
          </a:p>
          <a:p>
            <a:r>
              <a:rPr lang="en-US" sz="1000">
                <a:latin typeface="Courier New" charset="0"/>
              </a:rPr>
              <a:t>   10.4.7    406 Not Acceptable ......................................67</a:t>
            </a:r>
          </a:p>
          <a:p>
            <a:r>
              <a:rPr lang="en-US" sz="1000">
                <a:latin typeface="Courier New" charset="0"/>
              </a:rPr>
              <a:t>   10.4.8    407 Proxy Authentication Required .......................67</a:t>
            </a:r>
          </a:p>
          <a:p>
            <a:r>
              <a:rPr lang="en-US" sz="1000">
                <a:latin typeface="Courier New" charset="0"/>
              </a:rPr>
              <a:t>   10.4.9    408 Request Timeout .....................................67</a:t>
            </a:r>
          </a:p>
          <a:p>
            <a:r>
              <a:rPr lang="en-US" sz="1000">
                <a:latin typeface="Courier New" charset="0"/>
              </a:rPr>
              <a:t>   10.4.10   409 Conflict ............................................67</a:t>
            </a:r>
          </a:p>
          <a:p>
            <a:r>
              <a:rPr lang="en-US" sz="1000">
                <a:latin typeface="Courier New" charset="0"/>
              </a:rPr>
              <a:t>   10.4.11   410 Gone ................................................68</a:t>
            </a:r>
          </a:p>
          <a:p>
            <a:r>
              <a:rPr lang="en-US" sz="1000">
                <a:latin typeface="Courier New" charset="0"/>
              </a:rPr>
              <a:t>   10.4.12   411 Length Required .....................................68</a:t>
            </a:r>
          </a:p>
          <a:p>
            <a:r>
              <a:rPr lang="en-US" sz="1000">
                <a:latin typeface="Courier New" charset="0"/>
              </a:rPr>
              <a:t>   10.4.13   412 Precondition Failed .................................68</a:t>
            </a:r>
          </a:p>
          <a:p>
            <a:r>
              <a:rPr lang="en-US" sz="1000">
                <a:latin typeface="Courier New" charset="0"/>
              </a:rPr>
              <a:t>   10.4.14   413 Request Entity Too Large ............................69</a:t>
            </a:r>
          </a:p>
          <a:p>
            <a:r>
              <a:rPr lang="en-US" sz="1000">
                <a:latin typeface="Courier New" charset="0"/>
              </a:rPr>
              <a:t>   10.4.15   414 Request-URI Too Long ................................69</a:t>
            </a:r>
          </a:p>
          <a:p>
            <a:r>
              <a:rPr lang="en-US" sz="1000">
                <a:latin typeface="Courier New" charset="0"/>
              </a:rPr>
              <a:t>   10.4.16   415 Unsupported Media Type ..............................69</a:t>
            </a:r>
          </a:p>
          <a:p>
            <a:r>
              <a:rPr lang="en-US" sz="1000">
                <a:latin typeface="Courier New" charset="0"/>
              </a:rPr>
              <a:t>   10.4.17   416 Requested Range Not Satisfiable .....................69</a:t>
            </a:r>
          </a:p>
          <a:p>
            <a:r>
              <a:rPr lang="en-US" sz="1000">
                <a:latin typeface="Courier New" charset="0"/>
              </a:rPr>
              <a:t>   10.4.18   417 Expectation Failed ..................................70</a:t>
            </a:r>
          </a:p>
          <a:p>
            <a:r>
              <a:rPr lang="en-US" sz="1000">
                <a:latin typeface="Courier New" charset="0"/>
              </a:rPr>
              <a:t>   10.5  Server Error 5xx ............................................70</a:t>
            </a:r>
          </a:p>
          <a:p>
            <a:r>
              <a:rPr lang="en-US" sz="1000">
                <a:latin typeface="Courier New" charset="0"/>
              </a:rPr>
              <a:t>   10.5.1   500 Internal Server Error ................................70</a:t>
            </a:r>
          </a:p>
          <a:p>
            <a:r>
              <a:rPr lang="en-US" sz="1000">
                <a:latin typeface="Courier New" charset="0"/>
              </a:rPr>
              <a:t>   10.5.2   501 Not Implemented ......................................70</a:t>
            </a:r>
          </a:p>
          <a:p>
            <a:r>
              <a:rPr lang="en-US" sz="1000">
                <a:latin typeface="Courier New" charset="0"/>
              </a:rPr>
              <a:t>   10.5.3   502 Bad Gateway ..........................................70</a:t>
            </a:r>
          </a:p>
          <a:p>
            <a:r>
              <a:rPr lang="en-US" sz="1000">
                <a:latin typeface="Courier New" charset="0"/>
              </a:rPr>
              <a:t>   10.5.4   503 Service Unavailable ..................................70</a:t>
            </a:r>
          </a:p>
          <a:p>
            <a:r>
              <a:rPr lang="en-US" sz="1000">
                <a:latin typeface="Courier New" charset="0"/>
              </a:rPr>
              <a:t>   10.5.5   504 Gateway Timeout ......................................71</a:t>
            </a:r>
          </a:p>
          <a:p>
            <a:r>
              <a:rPr lang="en-US" sz="1000">
                <a:latin typeface="Courier New" charset="0"/>
              </a:rPr>
              <a:t>   10.5.6   505 HTTP Version Not Supported ...........................71</a:t>
            </a:r>
          </a:p>
          <a:p>
            <a:endParaRPr lang="en-US" sz="10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493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Date/Time Format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0" y="2286000"/>
            <a:ext cx="896461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	from 3.3.1 RFC 2616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Sun, 06 Nov 1994 08:49:37 GMT  ; RFC 822, updated by RFC 1123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Sunday, 06-Nov-94 08:49:37 GMT ; RFC 850, obsoleted by RFC 1036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 Nov  6 08:49:37 1994       ; ANSI C's asctime() format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…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HTTP/1.1 clients and servers that parse the date value MUST accept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all three formats (for compatibility with HTTP/1.0), though they MUST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only generate the RFC 1123 format for representing HTTP-date values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in header fields. See section 19.3 for further information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995273" y="5257800"/>
            <a:ext cx="472892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problem that won’t go away: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RFC </a:t>
            </a:r>
            <a:r>
              <a:rPr lang="en-US" sz="2000" dirty="0">
                <a:latin typeface="Arial"/>
                <a:cs typeface="Arial"/>
              </a:rPr>
              <a:t>1123 date/</a:t>
            </a:r>
            <a:r>
              <a:rPr lang="en-US" sz="2000" dirty="0" smtClean="0">
                <a:latin typeface="Arial"/>
                <a:cs typeface="Arial"/>
              </a:rPr>
              <a:t>times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vs.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ISO 8601 variant, e.g. 20110809104522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498412" y="1676400"/>
            <a:ext cx="34923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note: HTTP doesn’t support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finer than second granularity!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3886200" y="2362200"/>
            <a:ext cx="1752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0889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839200" cy="1981200"/>
          </a:xfrm>
        </p:spPr>
        <p:txBody>
          <a:bodyPr/>
          <a:lstStyle/>
          <a:p>
            <a:r>
              <a:rPr lang="en-US" sz="2000" dirty="0"/>
              <a:t>REST == Representational State Transfer</a:t>
            </a:r>
          </a:p>
          <a:p>
            <a:pPr lvl="1"/>
            <a:r>
              <a:rPr lang="en-US" sz="2000" dirty="0">
                <a:hlinkClick r:id="rId3"/>
              </a:rPr>
              <a:t>http://en.wikipedia.org/wiki/Representational_State_Transfer</a:t>
            </a:r>
            <a:endParaRPr lang="en-US" sz="2000" dirty="0"/>
          </a:p>
          <a:p>
            <a:pPr lvl="1"/>
            <a:r>
              <a:rPr lang="en-US" sz="2000" dirty="0" smtClean="0"/>
              <a:t>URIs are nouns, not verbs</a:t>
            </a:r>
          </a:p>
          <a:p>
            <a:pPr lvl="1"/>
            <a:r>
              <a:rPr lang="en-US" sz="2000" dirty="0" smtClean="0"/>
              <a:t>in </a:t>
            </a:r>
            <a:r>
              <a:rPr lang="en-US" sz="2000" dirty="0"/>
              <a:t>contrast with RPC-style web applications: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990600" y="35972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showThing&amp;id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   </a:t>
            </a:r>
            <a:r>
              <a:rPr lang="en-US" sz="1600" dirty="0">
                <a:latin typeface="Arial"/>
                <a:cs typeface="Arial"/>
              </a:rPr>
              <a:t>(w/ GET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990600" y="45878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editThing&amp;id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(w/ PUT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5" name="Text Box 25"/>
          <p:cNvSpPr txBox="1">
            <a:spLocks noChangeArrowheads="1"/>
          </p:cNvSpPr>
          <p:nvPr/>
        </p:nvSpPr>
        <p:spPr bwMode="auto">
          <a:xfrm>
            <a:off x="990600" y="5654675"/>
            <a:ext cx="5361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newThing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 </a:t>
            </a:r>
            <a:r>
              <a:rPr lang="en-US" sz="1600" dirty="0">
                <a:latin typeface="Arial"/>
                <a:cs typeface="Arial"/>
              </a:rPr>
              <a:t>(w/ POST method)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9740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HATEOAS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839200" cy="1981200"/>
          </a:xfrm>
        </p:spPr>
        <p:txBody>
          <a:bodyPr/>
          <a:lstStyle/>
          <a:p>
            <a:r>
              <a:rPr lang="en-US" sz="2000" dirty="0" smtClean="0"/>
              <a:t>HATEOAS =</a:t>
            </a:r>
            <a:r>
              <a:rPr lang="en-US" sz="2000" dirty="0"/>
              <a:t>= Hypermedia as the Engine of Application State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https://en.wikipedia.org/wiki/HATEOAS</a:t>
            </a:r>
            <a:endParaRPr lang="en-US" sz="2000" dirty="0" smtClean="0"/>
          </a:p>
          <a:p>
            <a:pPr lvl="1"/>
            <a:r>
              <a:rPr lang="en-US" sz="2000" dirty="0" smtClean="0"/>
              <a:t>response provides transitions to other states: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895600"/>
            <a:ext cx="7849550" cy="3416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GET /accounts/12345 HTTP/1.1</a:t>
            </a:r>
          </a:p>
          <a:p>
            <a:r>
              <a:rPr lang="en-US" sz="1200" dirty="0">
                <a:latin typeface="Courier New"/>
                <a:cs typeface="Courier New"/>
              </a:rPr>
              <a:t>Host: 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Accept: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...</a:t>
            </a:r>
          </a:p>
          <a:p>
            <a:r>
              <a:rPr lang="en-US" sz="1200" dirty="0">
                <a:latin typeface="Courier New"/>
                <a:cs typeface="Courier New"/>
              </a:rPr>
              <a:t>HTTP/1.1 200 OK</a:t>
            </a:r>
          </a:p>
          <a:p>
            <a:r>
              <a:rPr lang="en-US" sz="1200" dirty="0">
                <a:latin typeface="Courier New"/>
                <a:cs typeface="Courier New"/>
              </a:rPr>
              <a:t>Content-Type: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Content-Length: ...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&lt;?xml version="1.0"?&gt;</a:t>
            </a:r>
          </a:p>
          <a:p>
            <a:r>
              <a:rPr lang="en-US" sz="1200" dirty="0">
                <a:latin typeface="Courier New"/>
                <a:cs typeface="Courier New"/>
              </a:rPr>
              <a:t>&lt;account&gt;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&gt;12345&lt;/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&lt;balance currency="</a:t>
            </a:r>
            <a:r>
              <a:rPr lang="en-US" sz="1200" dirty="0" err="1">
                <a:latin typeface="Courier New"/>
                <a:cs typeface="Courier New"/>
              </a:rPr>
              <a:t>usd</a:t>
            </a:r>
            <a:r>
              <a:rPr lang="en-US" sz="1200" dirty="0">
                <a:latin typeface="Courier New"/>
                <a:cs typeface="Courier New"/>
              </a:rPr>
              <a:t>"&gt;100.00&lt;/balance&gt;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="deposit"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/accounts/12345/deposit"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="withdraw"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/accounts/12345/withdraw" /&gt; 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="transfer"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/accounts/12345/transfer"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="close"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/accounts/12345/close" /&gt;</a:t>
            </a:r>
          </a:p>
          <a:p>
            <a:r>
              <a:rPr lang="en-US" sz="1200" dirty="0">
                <a:latin typeface="Courier New"/>
                <a:cs typeface="Courier New"/>
              </a:rPr>
              <a:t>&lt;/account&gt;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6324600"/>
            <a:ext cx="7886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see: </a:t>
            </a:r>
            <a:r>
              <a:rPr lang="en-US" sz="1600" dirty="0" smtClean="0">
                <a:latin typeface="Arial"/>
                <a:cs typeface="Arial"/>
                <a:hlinkClick r:id="rId4"/>
              </a:rPr>
              <a:t>http://ws-dl.blogspot.com/2013/11/2013-11-19-rest-hateoas-and-follow-your.html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477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/>
          </a:p>
        </p:txBody>
      </p:sp>
      <p:sp>
        <p:nvSpPr>
          <p:cNvPr id="11264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12644" name="Rectangle 16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400">
                <a:solidFill>
                  <a:srgbClr val="000000"/>
                </a:solidFill>
                <a:latin typeface="Calibri" charset="0"/>
              </a:rPr>
              <a:t> </a:t>
            </a:r>
          </a:p>
        </p:txBody>
      </p:sp>
      <p:pic>
        <p:nvPicPr>
          <p:cNvPr id="1126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08" y="1905000"/>
            <a:ext cx="3655849" cy="36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Title 1"/>
          <p:cNvSpPr txBox="1">
            <a:spLocks/>
          </p:cNvSpPr>
          <p:nvPr/>
        </p:nvSpPr>
        <p:spPr bwMode="auto">
          <a:xfrm>
            <a:off x="0" y="188913"/>
            <a:ext cx="91440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rgbClr val="000000"/>
                </a:solidFill>
              </a:rPr>
              <a:t>Memento: Time Travel for the Web</a:t>
            </a:r>
            <a:endParaRPr lang="en-US" sz="3600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0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odu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2791" y="6267804"/>
            <a:ext cx="529127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  <a:hlinkClick r:id="rId3"/>
              </a:rPr>
              <a:t>http://web.archive.org/web/*/http://</a:t>
            </a:r>
            <a:r>
              <a:rPr lang="en-US" dirty="0" smtClean="0">
                <a:latin typeface="Arial"/>
                <a:cs typeface="Arial"/>
                <a:hlinkClick r:id="rId3"/>
              </a:rPr>
              <a:t>www.odu.edu/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also: </a:t>
            </a:r>
            <a:r>
              <a:rPr lang="en-US" sz="1400" dirty="0" smtClean="0">
                <a:latin typeface="Arial"/>
                <a:cs typeface="Arial"/>
                <a:hlinkClick r:id="rId4"/>
              </a:rPr>
              <a:t>http://whatdiditlooklike.mementoweb.org/tagged/odu.edu</a:t>
            </a:r>
            <a:r>
              <a:rPr lang="en-US" sz="1400" dirty="0" smtClean="0">
                <a:latin typeface="Arial"/>
                <a:cs typeface="Arial"/>
              </a:rPr>
              <a:t>  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095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du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Uniform Resource Identifiers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4114800" y="1671638"/>
            <a:ext cx="709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URI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3200400" y="3043238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URL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6019800" y="3119438"/>
            <a:ext cx="84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URN</a:t>
            </a:r>
          </a:p>
        </p:txBody>
      </p:sp>
      <p:sp>
        <p:nvSpPr>
          <p:cNvPr id="69638" name="Oval 6"/>
          <p:cNvSpPr>
            <a:spLocks noChangeArrowheads="1"/>
          </p:cNvSpPr>
          <p:nvPr/>
        </p:nvSpPr>
        <p:spPr bwMode="auto">
          <a:xfrm>
            <a:off x="2133600" y="1447800"/>
            <a:ext cx="4876800" cy="3581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2286000" y="2209800"/>
            <a:ext cx="3429000" cy="2286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5943600" y="3124200"/>
            <a:ext cx="914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4800600" y="16732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2396</a:t>
            </a:r>
          </a:p>
        </p:txBody>
      </p:sp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6019800" y="2819400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2141</a:t>
            </a:r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3810000" y="29686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1738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1371600" y="5029200"/>
            <a:ext cx="67500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URI &amp; URL: </a:t>
            </a:r>
            <a:r>
              <a:rPr lang="en-US" sz="2000" dirty="0">
                <a:latin typeface="Arial" charset="0"/>
                <a:hlinkClick r:id="rId3"/>
              </a:rPr>
              <a:t>http://www.cs.odu.edu/</a:t>
            </a:r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URL: </a:t>
            </a:r>
            <a:r>
              <a:rPr lang="en-US" sz="2000" dirty="0">
                <a:latin typeface="Arial" charset="0"/>
                <a:hlinkClick r:id="rId4" action="ppaction://hlinkfile"/>
              </a:rPr>
              <a:t>ftp://ftp.isi.edu/pub/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URI: </a:t>
            </a:r>
            <a:r>
              <a:rPr lang="en-US" sz="2000" dirty="0" err="1">
                <a:latin typeface="Arial" charset="0"/>
              </a:rPr>
              <a:t>info:pmid</a:t>
            </a:r>
            <a:r>
              <a:rPr lang="en-US" sz="2000" dirty="0">
                <a:latin typeface="Arial" charset="0"/>
              </a:rPr>
              <a:t>/12376099</a:t>
            </a:r>
          </a:p>
          <a:p>
            <a:r>
              <a:rPr lang="en-US" sz="2000" dirty="0">
                <a:latin typeface="Arial" charset="0"/>
              </a:rPr>
              <a:t>URN: urn:uuid:6e8bc430-9c3a-11d9-9669-0800200c9a66 </a:t>
            </a:r>
          </a:p>
        </p:txBody>
      </p:sp>
    </p:spTree>
    <p:extLst>
      <p:ext uri="{BB962C8B-B14F-4D97-AF65-F5344CB8AC3E}">
        <p14:creationId xmlns:p14="http://schemas.microsoft.com/office/powerpoint/2010/main" val="248364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48658" y="2670865"/>
            <a:ext cx="26990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what was here?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we’ll likely never know…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92999" y="3374546"/>
            <a:ext cx="4382861" cy="3483454"/>
            <a:chOff x="636904" y="3317196"/>
            <a:chExt cx="4382861" cy="3483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04" y="3317196"/>
              <a:ext cx="4382861" cy="30623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72525" y="6431318"/>
              <a:ext cx="3148293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(ok, </a:t>
              </a:r>
              <a:r>
                <a:rPr lang="en-US" dirty="0" err="1" smtClean="0">
                  <a:latin typeface="Arial"/>
                  <a:cs typeface="Arial"/>
                </a:rPr>
                <a:t>xkcd</a:t>
              </a:r>
              <a:r>
                <a:rPr lang="en-US" dirty="0" smtClean="0">
                  <a:latin typeface="Arial"/>
                  <a:cs typeface="Arial"/>
                </a:rPr>
                <a:t> gives us an idea…)</a:t>
              </a:r>
              <a:endParaRPr lang="en-US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0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wants to make it easy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to access the Web of the Past.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1509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24CBFD6B-A0CA-F64D-824B-586B69ACD0F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41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0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achieves this by technically integrating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the present Web and the past Web, by introducing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uniform version access capability for the Web.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55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3557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3DBE294-BBDD-1544-A1F7-4D65B60D3B5E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42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0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version access approach: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distributed: versions may exist on several servers;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Uses </a:t>
            </a:r>
            <a:r>
              <a:rPr lang="en-US" sz="2400" b="0" dirty="0" err="1">
                <a:solidFill>
                  <a:schemeClr val="tx1"/>
                </a:solidFill>
                <a:latin typeface="Arial"/>
                <a:cs typeface="Arial"/>
              </a:rPr>
              <a:t>datetime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as a global version indicator;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based on the primitives of the Web: resource, resource state, representation, content negotiation,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584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58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A4BF2BDE-94BF-644D-AF6D-5B9717786B59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43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6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Since 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access approach is distributed,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and is based on Web primitives, it scales like the Web.</a:t>
            </a: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37893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B16237B9-3D5B-DD48-9EF2-AE2D632B624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44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core components: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Ability to speak about a resource as it existed in the past;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present and past: link and content negotiation;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past and present: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994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9941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2B83232-6F2F-364B-9E62-32CC95E70CDC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45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3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4690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4706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4707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572000" y="3795713"/>
            <a:ext cx="3505200" cy="1757362"/>
            <a:chOff x="2880" y="2391"/>
            <a:chExt cx="2208" cy="1107"/>
          </a:xfrm>
        </p:grpSpPr>
        <p:grpSp>
          <p:nvGrpSpPr>
            <p:cNvPr id="114701" name="Group 16"/>
            <p:cNvGrpSpPr>
              <a:grpSpLocks/>
            </p:cNvGrpSpPr>
            <p:nvPr/>
          </p:nvGrpSpPr>
          <p:grpSpPr bwMode="auto">
            <a:xfrm>
              <a:off x="3696" y="2743"/>
              <a:ext cx="1392" cy="755"/>
              <a:chOff x="3024" y="2407"/>
              <a:chExt cx="1392" cy="755"/>
            </a:xfrm>
          </p:grpSpPr>
          <p:sp>
            <p:nvSpPr>
              <p:cNvPr id="114704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5" name="Text Box 18"/>
              <p:cNvSpPr txBox="1">
                <a:spLocks noChangeArrowheads="1"/>
              </p:cNvSpPr>
              <p:nvPr/>
            </p:nvSpPr>
            <p:spPr bwMode="auto">
              <a:xfrm>
                <a:off x="3229" y="2678"/>
                <a:ext cx="98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702" name="Text Box 19"/>
            <p:cNvSpPr txBox="1">
              <a:spLocks noChangeArrowheads="1"/>
            </p:cNvSpPr>
            <p:nvPr/>
          </p:nvSpPr>
          <p:spPr bwMode="auto">
            <a:xfrm>
              <a:off x="3120" y="2592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703" name="AutoShape 20"/>
            <p:cNvCxnSpPr>
              <a:cxnSpLocks noChangeShapeType="1"/>
              <a:stCxn id="114704" idx="1"/>
              <a:endCxn id="114706" idx="4"/>
            </p:cNvCxnSpPr>
            <p:nvPr/>
          </p:nvCxnSpPr>
          <p:spPr bwMode="auto">
            <a:xfrm rot="10800000">
              <a:off x="2880" y="2391"/>
              <a:ext cx="816" cy="72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4696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4699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0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697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698" name="AutoShape 22"/>
            <p:cNvCxnSpPr>
              <a:cxnSpLocks noChangeShapeType="1"/>
              <a:stCxn id="114707" idx="1"/>
              <a:endCxn id="114700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2514600" y="1720850"/>
            <a:ext cx="4457700" cy="3003550"/>
            <a:chOff x="2514600" y="1720850"/>
            <a:chExt cx="4457700" cy="3003550"/>
          </a:xfrm>
        </p:grpSpPr>
        <p:cxnSp>
          <p:nvCxnSpPr>
            <p:cNvPr id="114694" name="Elbow Connector 32"/>
            <p:cNvCxnSpPr>
              <a:cxnSpLocks noChangeShapeType="1"/>
              <a:stCxn id="114699" idx="0"/>
              <a:endCxn id="114704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695" name="Text Box 19"/>
            <p:cNvSpPr txBox="1">
              <a:spLocks noChangeArrowheads="1"/>
            </p:cNvSpPr>
            <p:nvPr/>
          </p:nvSpPr>
          <p:spPr bwMode="auto">
            <a:xfrm>
              <a:off x="3935413" y="1720850"/>
              <a:ext cx="1277937" cy="3460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22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2514600" y="1719263"/>
            <a:ext cx="5389563" cy="3708400"/>
            <a:chOff x="2514600" y="1718846"/>
            <a:chExt cx="5389000" cy="3708231"/>
          </a:xfrm>
        </p:grpSpPr>
        <p:cxnSp>
          <p:nvCxnSpPr>
            <p:cNvPr id="116760" name="Shape 35"/>
            <p:cNvCxnSpPr>
              <a:cxnSpLocks noChangeShapeType="1"/>
            </p:cNvCxnSpPr>
            <p:nvPr/>
          </p:nvCxnSpPr>
          <p:spPr bwMode="auto">
            <a:xfrm>
              <a:off x="6400800" y="1905000"/>
              <a:ext cx="1502800" cy="3522077"/>
            </a:xfrm>
            <a:prstGeom prst="bentConnector2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61" name="Elbow Connector 32"/>
            <p:cNvCxnSpPr>
              <a:cxnSpLocks noChangeShapeType="1"/>
              <a:stCxn id="116756" idx="0"/>
              <a:endCxn id="116751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762" name="Text Box 19"/>
            <p:cNvSpPr txBox="1">
              <a:spLocks noChangeArrowheads="1"/>
            </p:cNvSpPr>
            <p:nvPr/>
          </p:nvSpPr>
          <p:spPr bwMode="auto">
            <a:xfrm>
              <a:off x="2973340" y="1718846"/>
              <a:ext cx="1277804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  <p:sp>
          <p:nvSpPr>
            <p:cNvPr id="116763" name="Text Box 19"/>
            <p:cNvSpPr txBox="1">
              <a:spLocks noChangeArrowheads="1"/>
            </p:cNvSpPr>
            <p:nvPr/>
          </p:nvSpPr>
          <p:spPr bwMode="auto">
            <a:xfrm>
              <a:off x="4446386" y="1718846"/>
              <a:ext cx="1911150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content negotiation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6739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6758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6759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6740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6753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6756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57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54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55" name="AutoShape 22"/>
            <p:cNvCxnSpPr>
              <a:cxnSpLocks noChangeShapeType="1"/>
              <a:stCxn id="116759" idx="1"/>
              <a:endCxn id="116757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4572000" y="3795713"/>
            <a:ext cx="4419600" cy="2443162"/>
            <a:chOff x="4572000" y="3795713"/>
            <a:chExt cx="4419600" cy="2443162"/>
          </a:xfrm>
        </p:grpSpPr>
        <p:grpSp>
          <p:nvGrpSpPr>
            <p:cNvPr id="116742" name="Group 15"/>
            <p:cNvGrpSpPr>
              <a:grpSpLocks/>
            </p:cNvGrpSpPr>
            <p:nvPr/>
          </p:nvGrpSpPr>
          <p:grpSpPr bwMode="auto">
            <a:xfrm>
              <a:off x="4572000" y="3795713"/>
              <a:ext cx="3505200" cy="1757362"/>
              <a:chOff x="2880" y="2391"/>
              <a:chExt cx="2208" cy="1107"/>
            </a:xfrm>
          </p:grpSpPr>
          <p:grpSp>
            <p:nvGrpSpPr>
              <p:cNvPr id="116748" name="Group 16"/>
              <p:cNvGrpSpPr>
                <a:grpSpLocks/>
              </p:cNvGrpSpPr>
              <p:nvPr/>
            </p:nvGrpSpPr>
            <p:grpSpPr bwMode="auto">
              <a:xfrm>
                <a:off x="3696" y="2743"/>
                <a:ext cx="1392" cy="755"/>
                <a:chOff x="3024" y="2407"/>
                <a:chExt cx="1392" cy="755"/>
              </a:xfrm>
            </p:grpSpPr>
            <p:sp>
              <p:nvSpPr>
                <p:cNvPr id="116751" name="Rectangle 17"/>
                <p:cNvSpPr>
                  <a:spLocks noChangeArrowheads="1"/>
                </p:cNvSpPr>
                <p:nvPr/>
              </p:nvSpPr>
              <p:spPr bwMode="auto">
                <a:xfrm>
                  <a:off x="3024" y="2407"/>
                  <a:ext cx="1392" cy="755"/>
                </a:xfrm>
                <a:prstGeom prst="rect">
                  <a:avLst/>
                </a:prstGeom>
                <a:solidFill>
                  <a:srgbClr val="E3E3E3"/>
                </a:solidFill>
                <a:ln w="9525">
                  <a:solidFill>
                    <a:srgbClr val="E3E3E3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algn="ctr"/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67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175" y="2678"/>
                  <a:ext cx="109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n-US" sz="1600"/>
                    <a:t>Representation 1</a:t>
                  </a:r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6749" name="Text Box 19"/>
              <p:cNvSpPr txBox="1">
                <a:spLocks noChangeArrowheads="1"/>
              </p:cNvSpPr>
              <p:nvPr/>
            </p:nvSpPr>
            <p:spPr bwMode="auto">
              <a:xfrm>
                <a:off x="3120" y="2592"/>
                <a:ext cx="77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Represents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6750" name="AutoShape 20"/>
              <p:cNvCxnSpPr>
                <a:cxnSpLocks noChangeShapeType="1"/>
                <a:stCxn id="116751" idx="1"/>
                <a:endCxn id="116758" idx="4"/>
              </p:cNvCxnSpPr>
              <p:nvPr/>
            </p:nvCxnSpPr>
            <p:spPr bwMode="auto">
              <a:xfrm rot="10800000">
                <a:off x="2880" y="2391"/>
                <a:ext cx="816" cy="729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6743" name="Group 16"/>
            <p:cNvGrpSpPr>
              <a:grpSpLocks/>
            </p:cNvGrpSpPr>
            <p:nvPr/>
          </p:nvGrpSpPr>
          <p:grpSpPr bwMode="auto">
            <a:xfrm>
              <a:off x="6781800" y="5040312"/>
              <a:ext cx="2209800" cy="1198563"/>
              <a:chOff x="3024" y="2407"/>
              <a:chExt cx="1392" cy="755"/>
            </a:xfrm>
          </p:grpSpPr>
          <p:sp>
            <p:nvSpPr>
              <p:cNvPr id="116746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47" name="Text Box 18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 2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44" name="Text Box 19"/>
            <p:cNvSpPr txBox="1">
              <a:spLocks noChangeArrowheads="1"/>
            </p:cNvSpPr>
            <p:nvPr/>
          </p:nvSpPr>
          <p:spPr bwMode="auto">
            <a:xfrm>
              <a:off x="4953000" y="5486400"/>
              <a:ext cx="12239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45" name="AutoShape 20"/>
            <p:cNvCxnSpPr>
              <a:cxnSpLocks noChangeShapeType="1"/>
              <a:stCxn id="116746" idx="1"/>
              <a:endCxn id="116758" idx="4"/>
            </p:cNvCxnSpPr>
            <p:nvPr/>
          </p:nvCxnSpPr>
          <p:spPr bwMode="auto">
            <a:xfrm rot="10800000">
              <a:off x="4572000" y="3795714"/>
              <a:ext cx="2209800" cy="184308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2183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Resources</a:t>
            </a:r>
          </a:p>
        </p:txBody>
      </p:sp>
      <p:pic>
        <p:nvPicPr>
          <p:cNvPr id="118786" name="Content Placeholder 3" descr="web_time_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348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</a:t>
            </a:r>
          </a:p>
        </p:txBody>
      </p:sp>
      <p:pic>
        <p:nvPicPr>
          <p:cNvPr id="120834" name="Content Placeholder 3" descr="web_time_1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50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RFC 2396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0" y="2057400"/>
            <a:ext cx="88423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A URI can be further classified as a locator, a name, or both.  The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term 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"Uniform Resource Locator" (URL)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identify resources via a representation of their primary access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mechanism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 (e.g., their network "location"), rather than identifying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resource by name or by some other attribute(s) of that resource.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term "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Uniform Resource Name" (URN)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are required to remain globally unique and persistent even when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the resource ceases to exist or becomes unavailable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”</a:t>
            </a:r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52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 that Change over Time</a:t>
            </a:r>
          </a:p>
        </p:txBody>
      </p:sp>
      <p:pic>
        <p:nvPicPr>
          <p:cNvPr id="122882" name="Content Placeholder 3" descr="web_time_2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85" r="-33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92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Only the Current Representation is Available from a Resource</a:t>
            </a:r>
          </a:p>
        </p:txBody>
      </p:sp>
      <p:pic>
        <p:nvPicPr>
          <p:cNvPr id="124930" name="Content Placeholder 3" descr="web_time_2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107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Old Representations are Lost Forever</a:t>
            </a:r>
          </a:p>
        </p:txBody>
      </p:sp>
      <p:pic>
        <p:nvPicPr>
          <p:cNvPr id="126978" name="Content Placeholder 6" descr="web_time_3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48" r="-13948"/>
          <a:stretch>
            <a:fillRect/>
          </a:stretch>
        </p:blipFill>
        <p:spPr>
          <a:xfrm>
            <a:off x="1371600" y="1268413"/>
            <a:ext cx="7848600" cy="4449762"/>
          </a:xfrm>
        </p:spPr>
      </p:pic>
    </p:spTree>
    <p:extLst>
      <p:ext uri="{BB962C8B-B14F-4D97-AF65-F5344CB8AC3E}">
        <p14:creationId xmlns:p14="http://schemas.microsoft.com/office/powerpoint/2010/main" val="109069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 Exist</a:t>
            </a:r>
          </a:p>
        </p:txBody>
      </p:sp>
      <p:pic>
        <p:nvPicPr>
          <p:cNvPr id="129026" name="Content Placeholder 3" descr="web_time_4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19" r="-12119"/>
          <a:stretch>
            <a:fillRect/>
          </a:stretch>
        </p:blipFill>
        <p:spPr>
          <a:xfrm>
            <a:off x="76200" y="1268413"/>
            <a:ext cx="7848600" cy="4449762"/>
          </a:xfrm>
        </p:spPr>
      </p:pic>
      <p:pic>
        <p:nvPicPr>
          <p:cNvPr id="129027" name="Picture 5" descr="web_time_4bi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073275"/>
            <a:ext cx="130492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52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</a:t>
            </a:r>
          </a:p>
        </p:txBody>
      </p:sp>
      <p:sp>
        <p:nvSpPr>
          <p:cNvPr id="13107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1075" name="Text Box 4"/>
          <p:cNvSpPr txBox="1">
            <a:spLocks noChangeArrowheads="1"/>
          </p:cNvSpPr>
          <p:nvPr/>
        </p:nvSpPr>
        <p:spPr bwMode="auto">
          <a:xfrm>
            <a:off x="0" y="535781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1076" name="Picture 8" descr="cnn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7" name="Picture 9" descr="wiki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33463"/>
            <a:ext cx="4191000" cy="4071937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8" name="Text Box 4"/>
          <p:cNvSpPr txBox="1">
            <a:spLocks noChangeArrowheads="1"/>
          </p:cNvSpPr>
          <p:nvPr/>
        </p:nvSpPr>
        <p:spPr bwMode="auto">
          <a:xfrm>
            <a:off x="4648200" y="5141913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79" name="Text Box 4"/>
          <p:cNvSpPr txBox="1">
            <a:spLocks noChangeArrowheads="1"/>
          </p:cNvSpPr>
          <p:nvPr/>
        </p:nvSpPr>
        <p:spPr bwMode="auto">
          <a:xfrm>
            <a:off x="128588" y="155575"/>
            <a:ext cx="28956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80" name="Text Box 4"/>
          <p:cNvSpPr txBox="1">
            <a:spLocks noChangeArrowheads="1"/>
          </p:cNvSpPr>
          <p:nvPr/>
        </p:nvSpPr>
        <p:spPr bwMode="auto">
          <a:xfrm>
            <a:off x="6324600" y="152400"/>
            <a:ext cx="26670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1081" name="Straight Connector 15"/>
          <p:cNvCxnSpPr>
            <a:cxnSpLocks noChangeShapeType="1"/>
            <a:stCxn id="131079" idx="2"/>
          </p:cNvCxnSpPr>
          <p:nvPr/>
        </p:nvCxnSpPr>
        <p:spPr bwMode="auto">
          <a:xfrm rot="16200000" flipH="1">
            <a:off x="1633538" y="412750"/>
            <a:ext cx="546100" cy="660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2" name="Straight Connector 17"/>
          <p:cNvCxnSpPr>
            <a:cxnSpLocks noChangeShapeType="1"/>
            <a:stCxn id="131080" idx="2"/>
          </p:cNvCxnSpPr>
          <p:nvPr/>
        </p:nvCxnSpPr>
        <p:spPr bwMode="auto">
          <a:xfrm rot="5400000">
            <a:off x="6990556" y="372269"/>
            <a:ext cx="573088" cy="7620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2307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14" descr="wayback_cnn_li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2" name="Picture 11" descr="wayback_cn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312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5" name="Text Box 4"/>
          <p:cNvSpPr txBox="1">
            <a:spLocks noChangeArrowheads="1"/>
          </p:cNvSpPr>
          <p:nvPr/>
        </p:nvSpPr>
        <p:spPr bwMode="auto">
          <a:xfrm>
            <a:off x="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  <a:r>
              <a:rPr lang="en-US">
                <a:solidFill>
                  <a:srgbClr val="FF0000"/>
                </a:solidFill>
              </a:rPr>
              <a:t>http://www.archive.org/ </a:t>
            </a:r>
            <a:r>
              <a:rPr lang="en-US">
                <a:solidFill>
                  <a:srgbClr val="000000"/>
                </a:solidFill>
              </a:rPr>
              <a:t>and search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3126" name="Text Box 4"/>
          <p:cNvSpPr txBox="1">
            <a:spLocks noChangeArrowheads="1"/>
          </p:cNvSpPr>
          <p:nvPr/>
        </p:nvSpPr>
        <p:spPr bwMode="auto">
          <a:xfrm>
            <a:off x="464820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On</a:t>
            </a:r>
            <a:r>
              <a:rPr lang="en-US">
                <a:solidFill>
                  <a:srgbClr val="FF0000"/>
                </a:solidFill>
              </a:rPr>
              <a:t> http://web.archive.org/web/*/http://cnn.com</a:t>
            </a:r>
            <a:r>
              <a:rPr lang="en-US">
                <a:solidFill>
                  <a:srgbClr val="000000"/>
                </a:solidFill>
              </a:rPr>
              <a:t>, select desired datetime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3127" name="Straight Arrow Connector 18"/>
          <p:cNvCxnSpPr>
            <a:cxnSpLocks noChangeShapeType="1"/>
          </p:cNvCxnSpPr>
          <p:nvPr/>
        </p:nvCxnSpPr>
        <p:spPr bwMode="auto">
          <a:xfrm>
            <a:off x="4364038" y="3079750"/>
            <a:ext cx="436562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8046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Picture 9" descr="wiki_histor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0" name="Picture 8" descr="wiki_curren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5172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5173" name="Text Box 4"/>
          <p:cNvSpPr txBox="1">
            <a:spLocks noChangeArrowheads="1"/>
          </p:cNvSpPr>
          <p:nvPr/>
        </p:nvSpPr>
        <p:spPr bwMode="auto">
          <a:xfrm>
            <a:off x="0" y="525780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r>
              <a:rPr lang="en-US"/>
              <a:t> 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and click History</a:t>
            </a:r>
          </a:p>
        </p:txBody>
      </p:sp>
      <p:sp>
        <p:nvSpPr>
          <p:cNvPr id="135174" name="Text Box 4"/>
          <p:cNvSpPr txBox="1">
            <a:spLocks noChangeArrowheads="1"/>
          </p:cNvSpPr>
          <p:nvPr/>
        </p:nvSpPr>
        <p:spPr bwMode="auto">
          <a:xfrm>
            <a:off x="4648200" y="5473700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Browse History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5175" name="Straight Arrow Connector 18"/>
          <p:cNvCxnSpPr>
            <a:cxnSpLocks noChangeShapeType="1"/>
          </p:cNvCxnSpPr>
          <p:nvPr/>
        </p:nvCxnSpPr>
        <p:spPr bwMode="auto">
          <a:xfrm flipV="1">
            <a:off x="4343400" y="3048000"/>
            <a:ext cx="381000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729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913"/>
            <a:ext cx="86868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pic>
        <p:nvPicPr>
          <p:cNvPr id="137218" name="Picture 9" descr="wiki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4191000" cy="4071938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19" name="Text Box 4"/>
          <p:cNvSpPr txBox="1">
            <a:spLocks noChangeArrowheads="1"/>
          </p:cNvSpPr>
          <p:nvPr/>
        </p:nvSpPr>
        <p:spPr bwMode="auto">
          <a:xfrm>
            <a:off x="0" y="509905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http://en.wikipedia.org/wiki/September_11_attacks3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2362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1" name="Straight Connector 17"/>
          <p:cNvCxnSpPr>
            <a:cxnSpLocks noChangeShapeType="1"/>
            <a:stCxn id="137220" idx="2"/>
          </p:cNvCxnSpPr>
          <p:nvPr/>
        </p:nvCxnSpPr>
        <p:spPr bwMode="auto">
          <a:xfrm rot="16200000" flipH="1">
            <a:off x="1525587" y="274638"/>
            <a:ext cx="530225" cy="914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2" name="Text Box 4"/>
          <p:cNvSpPr txBox="1">
            <a:spLocks noChangeArrowheads="1"/>
          </p:cNvSpPr>
          <p:nvPr/>
        </p:nvSpPr>
        <p:spPr bwMode="auto">
          <a:xfrm>
            <a:off x="4648200" y="5421313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http://en.wikipedia.org/wiki/The_Pentagon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3" name="Straight Arrow Connector 18"/>
          <p:cNvCxnSpPr>
            <a:cxnSpLocks noChangeShapeType="1"/>
            <a:stCxn id="137227" idx="3"/>
          </p:cNvCxnSpPr>
          <p:nvPr/>
        </p:nvCxnSpPr>
        <p:spPr bwMode="auto">
          <a:xfrm flipV="1">
            <a:off x="4267200" y="2517775"/>
            <a:ext cx="457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7224" name="Picture 21" descr="wiki_pentag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5" name="Text Box 4"/>
          <p:cNvSpPr txBox="1">
            <a:spLocks noChangeArrowheads="1"/>
          </p:cNvSpPr>
          <p:nvPr/>
        </p:nvSpPr>
        <p:spPr bwMode="auto">
          <a:xfrm>
            <a:off x="7239000" y="152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current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6" name="Straight Connector 24"/>
          <p:cNvCxnSpPr>
            <a:cxnSpLocks noChangeShapeType="1"/>
            <a:stCxn id="137225" idx="2"/>
          </p:cNvCxnSpPr>
          <p:nvPr/>
        </p:nvCxnSpPr>
        <p:spPr bwMode="auto">
          <a:xfrm rot="5400000">
            <a:off x="7146131" y="103982"/>
            <a:ext cx="530225" cy="12557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7" name="Text Box 4"/>
          <p:cNvSpPr txBox="1">
            <a:spLocks noChangeArrowheads="1"/>
          </p:cNvSpPr>
          <p:nvPr/>
        </p:nvSpPr>
        <p:spPr bwMode="auto">
          <a:xfrm>
            <a:off x="2667000" y="23622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Pentagon</a:t>
            </a:r>
            <a:endParaRPr lang="en-US" sz="72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Picture 11" descr="cnn_cool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0" y="535146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9269" name="Picture 8" descr="cnn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70" name="Text Box 4"/>
          <p:cNvSpPr txBox="1">
            <a:spLocks noChangeArrowheads="1"/>
          </p:cNvSpPr>
          <p:nvPr/>
        </p:nvSpPr>
        <p:spPr bwMode="auto">
          <a:xfrm>
            <a:off x="4648200" y="534987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http://web.archive.org/web/20010911213855/www.cnn.com/TECH/space/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152400" y="8255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2" name="Text Box 4"/>
          <p:cNvSpPr txBox="1">
            <a:spLocks noChangeArrowheads="1"/>
          </p:cNvSpPr>
          <p:nvPr/>
        </p:nvSpPr>
        <p:spPr bwMode="auto">
          <a:xfrm>
            <a:off x="6553200" y="7620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21:38:55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9273" name="Straight Connector 15"/>
          <p:cNvCxnSpPr>
            <a:cxnSpLocks noChangeShapeType="1"/>
            <a:stCxn id="139271" idx="2"/>
          </p:cNvCxnSpPr>
          <p:nvPr/>
        </p:nvCxnSpPr>
        <p:spPr bwMode="auto">
          <a:xfrm rot="16200000" flipH="1">
            <a:off x="1494631" y="273844"/>
            <a:ext cx="619125" cy="865188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274" name="Straight Connector 17"/>
          <p:cNvCxnSpPr>
            <a:cxnSpLocks noChangeShapeType="1"/>
            <a:stCxn id="139272" idx="2"/>
          </p:cNvCxnSpPr>
          <p:nvPr/>
        </p:nvCxnSpPr>
        <p:spPr bwMode="auto">
          <a:xfrm rot="5400000">
            <a:off x="7050087" y="274638"/>
            <a:ext cx="606425" cy="8382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275" name="Text Box 4"/>
          <p:cNvSpPr txBox="1">
            <a:spLocks noChangeArrowheads="1"/>
          </p:cNvSpPr>
          <p:nvPr/>
        </p:nvSpPr>
        <p:spPr bwMode="auto">
          <a:xfrm>
            <a:off x="76200" y="2057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SPACE</a:t>
            </a:r>
            <a:endParaRPr lang="en-US" sz="7200" b="1">
              <a:solidFill>
                <a:srgbClr val="0000FF"/>
              </a:solidFill>
            </a:endParaRPr>
          </a:p>
        </p:txBody>
      </p:sp>
      <p:cxnSp>
        <p:nvCxnSpPr>
          <p:cNvPr id="139276" name="Straight Arrow Connector 18"/>
          <p:cNvCxnSpPr>
            <a:cxnSpLocks noChangeShapeType="1"/>
          </p:cNvCxnSpPr>
          <p:nvPr/>
        </p:nvCxnSpPr>
        <p:spPr bwMode="auto">
          <a:xfrm>
            <a:off x="1676400" y="2209800"/>
            <a:ext cx="3124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9768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Current and Past Web are Not Integrated</a:t>
            </a:r>
          </a:p>
        </p:txBody>
      </p:sp>
      <p:pic>
        <p:nvPicPr>
          <p:cNvPr id="141314" name="Content Placeholder 4" descr="web_time_6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12" r="-18912"/>
          <a:stretch>
            <a:fillRect/>
          </a:stretch>
        </p:blipFill>
        <p:spPr>
          <a:xfrm>
            <a:off x="-914400" y="1268413"/>
            <a:ext cx="7848600" cy="4449762"/>
          </a:xfrm>
        </p:spPr>
      </p:pic>
      <p:sp>
        <p:nvSpPr>
          <p:cNvPr id="141315" name="Rectangle 5"/>
          <p:cNvSpPr>
            <a:spLocks noChangeArrowheads="1"/>
          </p:cNvSpPr>
          <p:nvPr/>
        </p:nvSpPr>
        <p:spPr bwMode="auto">
          <a:xfrm>
            <a:off x="6019800" y="1295400"/>
            <a:ext cx="3200400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800"/>
              <a:t> Current and Past Web based on same technology.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But, going from Current to Past Web is a matter of (manual) discovery.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make going from Current to Past Web a (HTTP) protocol matter.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integrate Current And Past Web. 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5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URI Schemes</a:t>
            </a:r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228600" y="1981200"/>
            <a:ext cx="8780463" cy="246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urier New" charset="0"/>
              </a:rPr>
              <a:t>  foo://username:password@example.com:8042/over/there/index.dtb;type=animal?name=ferret#nose</a:t>
            </a:r>
          </a:p>
          <a:p>
            <a:r>
              <a:rPr lang="en-US" sz="1200">
                <a:latin typeface="Courier New" charset="0"/>
              </a:rPr>
              <a:t>  \ /   \________________/\_________/ \__/            \___/ \_/ \_________/ \_________/ \__/</a:t>
            </a:r>
          </a:p>
          <a:p>
            <a:r>
              <a:rPr lang="en-US" sz="1200">
                <a:latin typeface="Courier New" charset="0"/>
              </a:rPr>
              <a:t>   |           |               |       |                |    |       |           |       |</a:t>
            </a:r>
          </a:p>
          <a:p>
            <a:r>
              <a:rPr lang="en-US" sz="1200">
                <a:latin typeface="Courier New" charset="0"/>
              </a:rPr>
              <a:t>   |       userinfo         hostname  port              |    |       parameter query  fragment</a:t>
            </a:r>
          </a:p>
          <a:p>
            <a:r>
              <a:rPr lang="en-US" sz="1200">
                <a:latin typeface="Courier New" charset="0"/>
              </a:rPr>
              <a:t>   |    \_______________________________/ \_____________|____|____________/</a:t>
            </a:r>
          </a:p>
          <a:p>
            <a:r>
              <a:rPr lang="en-US" sz="1200">
                <a:latin typeface="Courier New" charset="0"/>
              </a:rPr>
              <a:t>scheme                  |                               | |  |</a:t>
            </a:r>
          </a:p>
          <a:p>
            <a:r>
              <a:rPr lang="en-US" sz="1200">
                <a:latin typeface="Courier New" charset="0"/>
              </a:rPr>
              <a:t>   |                authority                           |path|</a:t>
            </a:r>
          </a:p>
          <a:p>
            <a:r>
              <a:rPr lang="en-US" sz="1200">
                <a:latin typeface="Courier New" charset="0"/>
              </a:rPr>
              <a:t>   |                                                    |    |</a:t>
            </a:r>
          </a:p>
          <a:p>
            <a:r>
              <a:rPr lang="en-US" sz="1200">
                <a:latin typeface="Courier New" charset="0"/>
              </a:rPr>
              <a:t>   |            path                       interpretable as filename</a:t>
            </a:r>
          </a:p>
          <a:p>
            <a:r>
              <a:rPr lang="en-US" sz="1200">
                <a:latin typeface="Courier New" charset="0"/>
              </a:rPr>
              <a:t>   |   ___________|____________                              |</a:t>
            </a:r>
          </a:p>
          <a:p>
            <a:r>
              <a:rPr lang="en-US" sz="1200">
                <a:latin typeface="Courier New" charset="0"/>
              </a:rPr>
              <a:t>  / \ /                        \                             |</a:t>
            </a:r>
          </a:p>
          <a:p>
            <a:r>
              <a:rPr lang="en-US" sz="1200">
                <a:latin typeface="Courier New" charset="0"/>
              </a:rPr>
              <a:t>  urn:example:animal:ferret:nose               interpretable as extension</a:t>
            </a:r>
          </a:p>
          <a:p>
            <a:endParaRPr lang="en-US" sz="1200">
              <a:latin typeface="Courier New" charset="0"/>
            </a:endParaRP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752600" y="4479691"/>
            <a:ext cx="550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 charset="0"/>
              </a:rPr>
              <a:t>taken from: </a:t>
            </a:r>
            <a:r>
              <a:rPr lang="en-US" sz="1800" dirty="0">
                <a:latin typeface="Arial" charset="0"/>
                <a:hlinkClick r:id="rId3"/>
              </a:rPr>
              <a:t>http://en.wikipedia.org/wiki/URI_scheme</a:t>
            </a:r>
            <a:r>
              <a:rPr lang="en-US" sz="1800" dirty="0">
                <a:latin typeface="Arial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5618525"/>
            <a:ext cx="8383049" cy="109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URI schemes: </a:t>
            </a:r>
            <a:r>
              <a:rPr lang="en-US" dirty="0" smtClean="0">
                <a:latin typeface="Arial"/>
                <a:cs typeface="Arial"/>
                <a:hlinkClick r:id="rId4"/>
              </a:rPr>
              <a:t>http://www.iana.org/assignments/uri-schemes</a:t>
            </a: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URN namespaces: </a:t>
            </a:r>
            <a:r>
              <a:rPr lang="en-US" dirty="0" smtClean="0">
                <a:latin typeface="Arial"/>
                <a:cs typeface="Arial"/>
                <a:hlinkClick r:id="rId5"/>
              </a:rPr>
              <a:t>http://www.iana.org/assignments/urn-namespaces</a:t>
            </a:r>
            <a:endParaRPr lang="en-US" dirty="0" smtClean="0">
              <a:latin typeface="Arial"/>
              <a:cs typeface="Arial"/>
            </a:endParaRPr>
          </a:p>
          <a:p>
            <a:pPr lvl="1" algn="ctr">
              <a:lnSpc>
                <a:spcPct val="90000"/>
              </a:lnSpc>
            </a:pP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301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TBL on Generic vs. Specific Resources</a:t>
            </a:r>
          </a:p>
        </p:txBody>
      </p:sp>
      <p:pic>
        <p:nvPicPr>
          <p:cNvPr id="143362" name="Picture 3" descr="generic-u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239000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Text Box 4"/>
          <p:cNvSpPr txBox="1">
            <a:spLocks noChangeArrowheads="1"/>
          </p:cNvSpPr>
          <p:nvPr/>
        </p:nvSpPr>
        <p:spPr bwMode="auto">
          <a:xfrm>
            <a:off x="4495800" y="2641600"/>
            <a:ext cx="4283075" cy="336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http://www.w3.org/DesignIssues/Generic.html</a:t>
            </a:r>
          </a:p>
        </p:txBody>
      </p:sp>
      <p:sp>
        <p:nvSpPr>
          <p:cNvPr id="143364" name="Rectangle 5"/>
          <p:cNvSpPr>
            <a:spLocks noChangeArrowheads="1"/>
          </p:cNvSpPr>
          <p:nvPr/>
        </p:nvSpPr>
        <p:spPr bwMode="auto">
          <a:xfrm>
            <a:off x="838200" y="4800600"/>
            <a:ext cx="74676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9478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 The Beginning… there was the inode</a:t>
            </a:r>
          </a:p>
        </p:txBody>
      </p:sp>
      <p:sp>
        <p:nvSpPr>
          <p:cNvPr id="145410" name="Rectangle 3"/>
          <p:cNvSpPr>
            <a:spLocks noChangeArrowheads="1"/>
          </p:cNvSpPr>
          <p:nvPr/>
        </p:nvSpPr>
        <p:spPr bwMode="auto">
          <a:xfrm>
            <a:off x="381000" y="1447800"/>
            <a:ext cx="8424863" cy="4221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struct stat {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st_dev;     /* ID of device containing file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ino_t     st_ino;     /* inode number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mode_t    st_mode;    /* protection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nlink_t   st_nlink;   /* number of hard links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uid_t     st_uid;     /* user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gid_t     st_gid;     /* group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st_rdev;    /* device ID (if special file)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off_t     st_size;    /* total size, in bytes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blksize_t st_blksize; /* blocksize for filesystem I/O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blkcnt_t  st_blocks;  /* number of blocks allocated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st_atime;   /* time of last access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st_mtime;   /* time of last modification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st_ctime;   /* time of last status change */</a:t>
            </a:r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164926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Limited Time Semantics…</a:t>
            </a:r>
          </a:p>
        </p:txBody>
      </p:sp>
      <p:sp>
        <p:nvSpPr>
          <p:cNvPr id="147458" name="Rectangle 3"/>
          <p:cNvSpPr>
            <a:spLocks noChangeArrowheads="1"/>
          </p:cNvSpPr>
          <p:nvPr/>
        </p:nvSpPr>
        <p:spPr bwMode="auto">
          <a:xfrm>
            <a:off x="1524000" y="990600"/>
            <a:ext cx="6219825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/images/ndiipp_header6.jpg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21:41:04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Last-Modified: Thu, 18 Jun 2009 16:25:54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ETag: "1bc861-10935-dca24880"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Content-Length: 67893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image/jpeg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393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Time Semantics Becoming Less,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Not More Available </a:t>
            </a:r>
          </a:p>
        </p:txBody>
      </p:sp>
      <p:sp>
        <p:nvSpPr>
          <p:cNvPr id="149506" name="Rectangle 3"/>
          <p:cNvSpPr>
            <a:spLocks noChangeArrowheads="1"/>
          </p:cNvSpPr>
          <p:nvPr/>
        </p:nvSpPr>
        <p:spPr bwMode="auto">
          <a:xfrm>
            <a:off x="1752600" y="1600200"/>
            <a:ext cx="5808663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20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pic>
        <p:nvPicPr>
          <p:cNvPr id="151554" name="Picture 3" descr="webcite-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391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Rectangle 4"/>
          <p:cNvSpPr>
            <a:spLocks noChangeArrowheads="1"/>
          </p:cNvSpPr>
          <p:nvPr/>
        </p:nvSpPr>
        <p:spPr bwMode="auto">
          <a:xfrm>
            <a:off x="4495800" y="20574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556" name="Text Box 5"/>
          <p:cNvSpPr txBox="1">
            <a:spLocks noChangeArrowheads="1"/>
          </p:cNvSpPr>
          <p:nvPr/>
        </p:nvSpPr>
        <p:spPr bwMode="auto">
          <a:xfrm>
            <a:off x="5638800" y="2971800"/>
            <a:ext cx="2657475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explicit HTML link;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opaque URI</a:t>
            </a:r>
          </a:p>
        </p:txBody>
      </p:sp>
      <p:sp>
        <p:nvSpPr>
          <p:cNvPr id="151557" name="Rectangle 6"/>
          <p:cNvSpPr>
            <a:spLocks noChangeArrowheads="1"/>
          </p:cNvSpPr>
          <p:nvPr/>
        </p:nvSpPr>
        <p:spPr bwMode="auto">
          <a:xfrm>
            <a:off x="2057400" y="1295400"/>
            <a:ext cx="3124200" cy="228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1723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2" descr="ia-digitalpres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086600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2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sp>
        <p:nvSpPr>
          <p:cNvPr id="153603" name="Rectangle 4"/>
          <p:cNvSpPr>
            <a:spLocks noChangeArrowheads="1"/>
          </p:cNvSpPr>
          <p:nvPr/>
        </p:nvSpPr>
        <p:spPr bwMode="auto">
          <a:xfrm>
            <a:off x="1981200" y="13716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3604" name="Text Box 5"/>
          <p:cNvSpPr txBox="1">
            <a:spLocks noChangeArrowheads="1"/>
          </p:cNvSpPr>
          <p:nvPr/>
        </p:nvSpPr>
        <p:spPr bwMode="auto">
          <a:xfrm>
            <a:off x="6248400" y="1600200"/>
            <a:ext cx="2419350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HTML links;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implicit from URI</a:t>
            </a:r>
          </a:p>
        </p:txBody>
      </p:sp>
    </p:spTree>
    <p:extLst>
      <p:ext uri="{BB962C8B-B14F-4D97-AF65-F5344CB8AC3E}">
        <p14:creationId xmlns:p14="http://schemas.microsoft.com/office/powerpoint/2010/main" val="149878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But the Present Does Not Link to the Past</a:t>
            </a:r>
          </a:p>
        </p:txBody>
      </p:sp>
      <p:pic>
        <p:nvPicPr>
          <p:cNvPr id="155650" name="Picture 3" descr="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7385050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1" name="Rectangle 4"/>
          <p:cNvSpPr>
            <a:spLocks noChangeArrowheads="1"/>
          </p:cNvSpPr>
          <p:nvPr/>
        </p:nvSpPr>
        <p:spPr bwMode="auto">
          <a:xfrm>
            <a:off x="5029200" y="3517900"/>
            <a:ext cx="3943350" cy="320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2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200">
                <a:latin typeface="Courier New" charset="0"/>
              </a:rPr>
              <a:t>Escape character is 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^]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.</a:t>
            </a:r>
          </a:p>
          <a:p>
            <a:pPr eaLnBrk="0" hangingPunct="0"/>
            <a:r>
              <a:rPr lang="en-US" sz="12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2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200"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2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2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2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200">
              <a:latin typeface="Courier New" charset="0"/>
            </a:endParaRPr>
          </a:p>
        </p:txBody>
      </p:sp>
      <p:sp>
        <p:nvSpPr>
          <p:cNvPr id="155652" name="Text Box 5"/>
          <p:cNvSpPr txBox="1">
            <a:spLocks noChangeArrowheads="1"/>
          </p:cNvSpPr>
          <p:nvPr/>
        </p:nvSpPr>
        <p:spPr bwMode="auto">
          <a:xfrm>
            <a:off x="5872163" y="1917700"/>
            <a:ext cx="2573337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hints in HTML,</a:t>
            </a:r>
          </a:p>
          <a:p>
            <a:pPr algn="ctr"/>
            <a:r>
              <a:rPr lang="en-US" sz="2400"/>
              <a:t>HTTP, or URI</a:t>
            </a:r>
          </a:p>
        </p:txBody>
      </p:sp>
    </p:spTree>
    <p:extLst>
      <p:ext uri="{BB962C8B-B14F-4D97-AF65-F5344CB8AC3E}">
        <p14:creationId xmlns:p14="http://schemas.microsoft.com/office/powerpoint/2010/main" val="21877710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Linking the Past and the Present</a:t>
            </a:r>
          </a:p>
        </p:txBody>
      </p:sp>
      <p:sp>
        <p:nvSpPr>
          <p:cNvPr id="157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Codify existing methods to create linkage from the past to the present</a:t>
            </a:r>
          </a:p>
          <a:p>
            <a:pPr lvl="1" eaLnBrk="1" hangingPunct="1"/>
            <a:r>
              <a:rPr lang="en-US">
                <a:latin typeface="Calibri" charset="0"/>
              </a:rPr>
              <a:t>easy: an archived version knows for which URI it is an archived version</a:t>
            </a:r>
          </a:p>
          <a:p>
            <a:pPr eaLnBrk="1" hangingPunct="1"/>
            <a:r>
              <a:rPr lang="en-US">
                <a:latin typeface="Calibri" charset="0"/>
              </a:rPr>
              <a:t>Create a linkage from the present to the past </a:t>
            </a:r>
          </a:p>
          <a:p>
            <a:pPr lvl="1" eaLnBrk="1" hangingPunct="1"/>
            <a:r>
              <a:rPr lang="en-US">
                <a:latin typeface="Calibri" charset="0"/>
              </a:rPr>
              <a:t>hard: solve with a level of indirection from present to past</a:t>
            </a:r>
          </a:p>
          <a:p>
            <a:pPr lvl="1"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09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5974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7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9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50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59751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75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753" name="Rectangle 26"/>
          <p:cNvSpPr>
            <a:spLocks noChangeArrowheads="1"/>
          </p:cNvSpPr>
          <p:nvPr/>
        </p:nvSpPr>
        <p:spPr bwMode="auto">
          <a:xfrm>
            <a:off x="304800" y="1676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59754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215068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61794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5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8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61799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80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801" name="Rectangle 26"/>
          <p:cNvSpPr>
            <a:spLocks noChangeArrowheads="1"/>
          </p:cNvSpPr>
          <p:nvPr/>
        </p:nvSpPr>
        <p:spPr bwMode="auto">
          <a:xfrm>
            <a:off x="304800" y="2590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61802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386025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553200" y="0"/>
            <a:ext cx="2590800" cy="2819400"/>
          </a:xfrm>
        </p:spPr>
        <p:txBody>
          <a:bodyPr/>
          <a:lstStyle/>
          <a:p>
            <a:r>
              <a:rPr lang="en-US" sz="3200"/>
              <a:t>How To Read RFCs</a:t>
            </a:r>
            <a:br>
              <a:rPr lang="en-US" sz="3200"/>
            </a:br>
            <a:r>
              <a:rPr lang="en-US" sz="1600"/>
              <a:t>(quoting from RFC 2119)</a:t>
            </a:r>
            <a:endParaRPr lang="en-US" sz="3200"/>
          </a:p>
        </p:txBody>
      </p:sp>
      <p:sp>
        <p:nvSpPr>
          <p:cNvPr id="77827" name="Text Box 1027"/>
          <p:cNvSpPr txBox="1">
            <a:spLocks noChangeArrowheads="1"/>
          </p:cNvSpPr>
          <p:nvPr/>
        </p:nvSpPr>
        <p:spPr bwMode="auto">
          <a:xfrm>
            <a:off x="0" y="228600"/>
            <a:ext cx="6769100" cy="6116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The key words "MUST", "MUST NOT", "REQUIRED", "SHALL", "SHALL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NOT", "SHOULD", "SHOULD NOT", "RECOMMENDED",  "MAY", and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"OPTIONAL" in this document are to be interpreted as described in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   RFC 2119.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1. MUST   This word, or the terms "REQUIRED" or "SHALL", mean that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definition is an absolute requirement of the specification.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2. MUST NOT   This phrase, or the phrase "SHALL NOT", mean that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definition is an absolute prohibition of the specification.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3. SHOULD   This word, or the adjective "RECOMMENDED", mean that there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may exist valid reasons in particular circumstances to ignore a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item, but the full implications must be understood and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carefully weighed before choosing a different course.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4. SHOULD NOT   This phrase, or the phrase "NOT RECOMMENDED" mean that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there may exist valid reasons in particular circumstances when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behavior is acceptable or even useful, but the full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implications should be understood and the case carefully weighed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before implementing any behavior described with this label.</a:t>
            </a:r>
          </a:p>
          <a:p>
            <a:endParaRPr lang="en-US" sz="12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5. MAY   This word, or the adjective "OPTIONAL", mean that an item is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truly optional.  One vendor may choose to include the item because a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particular marketplace requires it or because the vendor feels that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it enhances the product while another vendor may omit the same item.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An implementation which does not include a particular option MUST be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prepared to interoperate with another implementation which does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include the option, though perhaps with reduced functionality. In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same vein an implementation which does include a particular option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MUST be prepared to interoperate with another implementation which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does not include the option (except, of course, for the feature the</a:t>
            </a:r>
          </a:p>
          <a:p>
            <a:r>
              <a:rPr lang="en-US" sz="1200">
                <a:solidFill>
                  <a:srgbClr val="000000"/>
                </a:solidFill>
                <a:latin typeface="Courier New" charset="0"/>
              </a:rPr>
              <a:t>   option provides.)</a:t>
            </a:r>
          </a:p>
        </p:txBody>
      </p:sp>
      <p:sp>
        <p:nvSpPr>
          <p:cNvPr id="77828" name="Text Box 1028"/>
          <p:cNvSpPr txBox="1">
            <a:spLocks noChangeArrowheads="1"/>
          </p:cNvSpPr>
          <p:nvPr/>
        </p:nvSpPr>
        <p:spPr bwMode="auto">
          <a:xfrm>
            <a:off x="1508125" y="15843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57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3842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3843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D696A64-1644-1E43-8ED4-CB23AA064EAF}" type="slidenum">
              <a:rPr lang="en-US">
                <a:solidFill>
                  <a:srgbClr val="000000"/>
                </a:solidFill>
              </a:rPr>
              <a:pPr eaLnBrk="1" hangingPunct="1"/>
              <a:t>70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3844" name="Rectangle 5"/>
          <p:cNvSpPr>
            <a:spLocks noChangeArrowheads="1"/>
          </p:cNvSpPr>
          <p:nvPr/>
        </p:nvSpPr>
        <p:spPr bwMode="auto">
          <a:xfrm>
            <a:off x="5105400" y="1447800"/>
            <a:ext cx="36576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493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5890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609600" y="1524000"/>
            <a:ext cx="3352800" cy="11985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65892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7C33BE-0CF5-2F42-BBBD-8BAA4A278936}" type="slidenum">
              <a:rPr lang="en-US">
                <a:solidFill>
                  <a:srgbClr val="000000"/>
                </a:solidFill>
              </a:rPr>
              <a:pPr eaLnBrk="1" hangingPunct="1"/>
              <a:t>71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5893" name="Rectangle 6"/>
          <p:cNvSpPr>
            <a:spLocks noChangeArrowheads="1"/>
          </p:cNvSpPr>
          <p:nvPr/>
        </p:nvSpPr>
        <p:spPr bwMode="auto">
          <a:xfrm>
            <a:off x="685800" y="1447800"/>
            <a:ext cx="38100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1924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7938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793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18B230-3806-E149-B7C9-BE59480D8F7C}" type="slidenum">
              <a:rPr lang="en-US">
                <a:solidFill>
                  <a:srgbClr val="000000"/>
                </a:solidFill>
              </a:rPr>
              <a:pPr eaLnBrk="1" hangingPunct="1"/>
              <a:t>72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US" sz="1600" smtClean="0">
                <a:latin typeface="Arial" charset="0"/>
              </a:rPr>
              <a:t>Need to use a different URI to access archived versions of a resource and its current version  </a:t>
            </a:r>
            <a:endParaRPr lang="en-US" sz="1600" b="1" smtClean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69986" name="Content Placeholder 3" descr="Memento_Component1_step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998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EA6165C-4424-6D47-8226-DED7EAD3C5BC}" type="slidenum">
              <a:rPr lang="en-US">
                <a:solidFill>
                  <a:srgbClr val="000000"/>
                </a:solidFill>
              </a:rPr>
              <a:pPr eaLnBrk="1" hangingPunct="1"/>
              <a:t>73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In Memento: use URI of the current version to access archived versions, but qualify it with datetime</a:t>
            </a:r>
            <a:endParaRPr 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0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72034" name="Content Placeholder 4" descr="Memento_Component1_step2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1" b="-4791"/>
          <a:stretch>
            <a:fillRect/>
          </a:stretch>
        </p:blipFill>
        <p:spPr>
          <a:xfrm>
            <a:off x="709613" y="1219200"/>
            <a:ext cx="7977187" cy="4522788"/>
          </a:xfrm>
        </p:spPr>
      </p:pic>
      <p:sp>
        <p:nvSpPr>
          <p:cNvPr id="172035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EC7921-2B72-B44D-AFA9-03EEE13FDF32}" type="slidenum">
              <a:rPr lang="en-US">
                <a:solidFill>
                  <a:srgbClr val="000000"/>
                </a:solidFill>
              </a:rPr>
              <a:pPr eaLnBrk="1" hangingPunct="1"/>
              <a:t>74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… and arrive at an archived version via level of indirection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172037" name="Rectangle 6"/>
          <p:cNvSpPr>
            <a:spLocks noChangeArrowheads="1"/>
          </p:cNvSpPr>
          <p:nvPr/>
        </p:nvSpPr>
        <p:spPr bwMode="auto">
          <a:xfrm>
            <a:off x="4495800" y="1905000"/>
            <a:ext cx="1905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38" name="Text Box 4"/>
          <p:cNvSpPr txBox="1">
            <a:spLocks noChangeArrowheads="1"/>
          </p:cNvSpPr>
          <p:nvPr/>
        </p:nvSpPr>
        <p:spPr bwMode="auto">
          <a:xfrm>
            <a:off x="4648200" y="4724400"/>
            <a:ext cx="1752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9595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/>
              <a:t>TimeGate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172039" name="Picture 8" descr="uri-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59050"/>
            <a:ext cx="838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40" name="Oval 9"/>
          <p:cNvSpPr>
            <a:spLocks noChangeArrowheads="1"/>
          </p:cNvSpPr>
          <p:nvPr/>
        </p:nvSpPr>
        <p:spPr bwMode="auto">
          <a:xfrm>
            <a:off x="4343400" y="2438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1" name="Oval 10"/>
          <p:cNvSpPr>
            <a:spLocks noChangeArrowheads="1"/>
          </p:cNvSpPr>
          <p:nvPr/>
        </p:nvSpPr>
        <p:spPr bwMode="auto">
          <a:xfrm>
            <a:off x="4267200" y="29718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2" name="Oval 11"/>
          <p:cNvSpPr>
            <a:spLocks noChangeArrowheads="1"/>
          </p:cNvSpPr>
          <p:nvPr/>
        </p:nvSpPr>
        <p:spPr bwMode="auto">
          <a:xfrm>
            <a:off x="4953000" y="3200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5734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4582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60876" rIns="90000" bIns="45000"/>
          <a:lstStyle>
            <a:lvl1pPr marL="342900" indent="-34131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Many systems support content negotiation for media type: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HTML and gets HTML;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PDF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URI.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>
                <a:solidFill>
                  <a:srgbClr val="000000"/>
                </a:solidFill>
                <a:cs typeface="Arial" charset="0"/>
              </a:rPr>
            </a:b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Memento proposes a new dimension for content negotiation – time: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the current time, and gets it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an older version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</a:t>
            </a:r>
            <a:r>
              <a:rPr lang="en-US" sz="2000" u="sng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 u="sng">
                <a:solidFill>
                  <a:srgbClr val="000000"/>
                </a:solidFill>
                <a:cs typeface="Arial" charset="0"/>
              </a:rPr>
            </a:br>
            <a:endParaRPr lang="en-US" sz="2000" u="sng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Can be accomplished with two new HTTP headers: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Request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Accept-Datetime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 	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requested by client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Response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Memento-Datetime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returned by server</a:t>
            </a:r>
          </a:p>
        </p:txBody>
      </p:sp>
      <p:sp>
        <p:nvSpPr>
          <p:cNvPr id="174082" name="Rectangle 3"/>
          <p:cNvSpPr>
            <a:spLocks noChangeArrowheads="1"/>
          </p:cNvSpPr>
          <p:nvPr/>
        </p:nvSpPr>
        <p:spPr bwMode="auto">
          <a:xfrm>
            <a:off x="55626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57347" rIns="90000" bIns="45000"/>
          <a:lstStyle/>
          <a:p>
            <a:pPr algn="ctr">
              <a:tabLst>
                <a:tab pos="723900" algn="l"/>
                <a:tab pos="1447800" algn="l"/>
              </a:tabLst>
            </a:pPr>
            <a:fld id="{2518B744-27DC-6147-91F2-74DB32297A6B}" type="slidenum">
              <a:rPr lang="en-US">
                <a:solidFill>
                  <a:srgbClr val="000000"/>
                </a:solidFill>
              </a:rPr>
              <a:pPr algn="ctr">
                <a:tabLst>
                  <a:tab pos="723900" algn="l"/>
                  <a:tab pos="1447800" algn="l"/>
                </a:tabLst>
              </a:pPr>
              <a:t>75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4083" name="Title 1"/>
          <p:cNvSpPr txBox="1">
            <a:spLocks/>
          </p:cNvSpPr>
          <p:nvPr/>
        </p:nvSpPr>
        <p:spPr bwMode="auto">
          <a:xfrm>
            <a:off x="685800" y="1889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Content Negotiation in the datetime dimension</a:t>
            </a:r>
            <a:endParaRPr lang="en-US" sz="240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58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2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613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613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614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614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614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614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6153" name="Rectangle 26"/>
          <p:cNvSpPr>
            <a:spLocks noChangeArrowheads="1"/>
          </p:cNvSpPr>
          <p:nvPr/>
        </p:nvSpPr>
        <p:spPr bwMode="auto">
          <a:xfrm>
            <a:off x="304800" y="1143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615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7644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7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8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0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818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3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5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6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8187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8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9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8190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91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92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8193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8194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8195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6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7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8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9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200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8201" name="Rectangle 26"/>
          <p:cNvSpPr>
            <a:spLocks noChangeArrowheads="1"/>
          </p:cNvSpPr>
          <p:nvPr/>
        </p:nvSpPr>
        <p:spPr bwMode="auto">
          <a:xfrm>
            <a:off x="304800" y="2057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8202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5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5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6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8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023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1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3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4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0235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6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7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0238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9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40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0241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0242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0243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4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5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6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7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8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0249" name="Rectangle 26"/>
          <p:cNvSpPr>
            <a:spLocks noChangeArrowheads="1"/>
          </p:cNvSpPr>
          <p:nvPr/>
        </p:nvSpPr>
        <p:spPr bwMode="auto">
          <a:xfrm>
            <a:off x="304800" y="2971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0250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3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3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4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227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9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1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2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2283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4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5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2286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7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8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2289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2290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2291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3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4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5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6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2297" name="Rectangle 26"/>
          <p:cNvSpPr>
            <a:spLocks noChangeArrowheads="1"/>
          </p:cNvSpPr>
          <p:nvPr/>
        </p:nvSpPr>
        <p:spPr bwMode="auto">
          <a:xfrm>
            <a:off x="304800" y="3962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2298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1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Web Architecture Concepts</a:t>
            </a:r>
          </a:p>
        </p:txBody>
      </p:sp>
      <p:grpSp>
        <p:nvGrpSpPr>
          <p:cNvPr id="62476" name="Group 1036"/>
          <p:cNvGrpSpPr>
            <a:grpSpLocks/>
          </p:cNvGrpSpPr>
          <p:nvPr/>
        </p:nvGrpSpPr>
        <p:grpSpPr bwMode="auto">
          <a:xfrm>
            <a:off x="609600" y="2057400"/>
            <a:ext cx="3476625" cy="869950"/>
            <a:chOff x="384" y="1296"/>
            <a:chExt cx="2190" cy="548"/>
          </a:xfrm>
        </p:grpSpPr>
        <p:sp>
          <p:nvSpPr>
            <p:cNvPr id="62469" name="Text Box 1029"/>
            <p:cNvSpPr txBox="1">
              <a:spLocks noChangeArrowheads="1"/>
            </p:cNvSpPr>
            <p:nvPr/>
          </p:nvSpPr>
          <p:spPr bwMode="auto">
            <a:xfrm>
              <a:off x="384" y="1632"/>
              <a:ext cx="2190" cy="2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ourier New" charset="0"/>
                </a:rPr>
                <a:t>http://www.cs.odu.edu/~mln/</a:t>
              </a:r>
            </a:p>
          </p:txBody>
        </p:sp>
        <p:sp>
          <p:nvSpPr>
            <p:cNvPr id="62471" name="Text Box 1031"/>
            <p:cNvSpPr txBox="1">
              <a:spLocks noChangeArrowheads="1"/>
            </p:cNvSpPr>
            <p:nvPr/>
          </p:nvSpPr>
          <p:spPr bwMode="auto">
            <a:xfrm>
              <a:off x="1248" y="1296"/>
              <a:ext cx="4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URIs</a:t>
              </a:r>
            </a:p>
          </p:txBody>
        </p:sp>
      </p:grpSp>
      <p:grpSp>
        <p:nvGrpSpPr>
          <p:cNvPr id="62474" name="Group 1034"/>
          <p:cNvGrpSpPr>
            <a:grpSpLocks/>
          </p:cNvGrpSpPr>
          <p:nvPr/>
        </p:nvGrpSpPr>
        <p:grpSpPr bwMode="auto">
          <a:xfrm>
            <a:off x="4038600" y="2895600"/>
            <a:ext cx="1828800" cy="533400"/>
            <a:chOff x="2544" y="1824"/>
            <a:chExt cx="1152" cy="336"/>
          </a:xfrm>
        </p:grpSpPr>
        <p:sp>
          <p:nvSpPr>
            <p:cNvPr id="62472" name="Line 1032"/>
            <p:cNvSpPr>
              <a:spLocks noChangeShapeType="1"/>
            </p:cNvSpPr>
            <p:nvPr/>
          </p:nvSpPr>
          <p:spPr bwMode="auto">
            <a:xfrm>
              <a:off x="2544" y="1824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3" name="Text Box 1033"/>
            <p:cNvSpPr txBox="1">
              <a:spLocks noChangeArrowheads="1"/>
            </p:cNvSpPr>
            <p:nvPr/>
          </p:nvSpPr>
          <p:spPr bwMode="auto">
            <a:xfrm>
              <a:off x="2928" y="1824"/>
              <a:ext cx="42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Identify</a:t>
              </a:r>
            </a:p>
          </p:txBody>
        </p:sp>
      </p:grpSp>
      <p:grpSp>
        <p:nvGrpSpPr>
          <p:cNvPr id="62477" name="Group 1037"/>
          <p:cNvGrpSpPr>
            <a:grpSpLocks/>
          </p:cNvGrpSpPr>
          <p:nvPr/>
        </p:nvGrpSpPr>
        <p:grpSpPr bwMode="auto">
          <a:xfrm>
            <a:off x="5867400" y="2286000"/>
            <a:ext cx="2411413" cy="2386013"/>
            <a:chOff x="3696" y="1440"/>
            <a:chExt cx="1519" cy="1503"/>
          </a:xfrm>
        </p:grpSpPr>
        <p:pic>
          <p:nvPicPr>
            <p:cNvPr id="62468" name="Picture 1028" descr="mln-thumbn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728"/>
              <a:ext cx="1519" cy="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475" name="Text Box 1035"/>
            <p:cNvSpPr txBox="1">
              <a:spLocks noChangeArrowheads="1"/>
            </p:cNvSpPr>
            <p:nvPr/>
          </p:nvSpPr>
          <p:spPr bwMode="auto">
            <a:xfrm>
              <a:off x="3840" y="1440"/>
              <a:ext cx="81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Resources</a:t>
              </a:r>
            </a:p>
          </p:txBody>
        </p:sp>
      </p:grpSp>
      <p:grpSp>
        <p:nvGrpSpPr>
          <p:cNvPr id="62484" name="Group 1044"/>
          <p:cNvGrpSpPr>
            <a:grpSpLocks/>
          </p:cNvGrpSpPr>
          <p:nvPr/>
        </p:nvGrpSpPr>
        <p:grpSpPr bwMode="auto">
          <a:xfrm>
            <a:off x="4648200" y="3657600"/>
            <a:ext cx="1219200" cy="914400"/>
            <a:chOff x="2928" y="2304"/>
            <a:chExt cx="768" cy="576"/>
          </a:xfrm>
        </p:grpSpPr>
        <p:sp>
          <p:nvSpPr>
            <p:cNvPr id="62480" name="Line 1040"/>
            <p:cNvSpPr>
              <a:spLocks noChangeShapeType="1"/>
            </p:cNvSpPr>
            <p:nvPr/>
          </p:nvSpPr>
          <p:spPr bwMode="auto">
            <a:xfrm flipV="1">
              <a:off x="2928" y="2304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Text Box 1041"/>
            <p:cNvSpPr txBox="1">
              <a:spLocks noChangeArrowheads="1"/>
            </p:cNvSpPr>
            <p:nvPr/>
          </p:nvSpPr>
          <p:spPr bwMode="auto">
            <a:xfrm>
              <a:off x="2976" y="2352"/>
              <a:ext cx="50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Represent</a:t>
              </a:r>
            </a:p>
          </p:txBody>
        </p:sp>
      </p:grpSp>
      <p:grpSp>
        <p:nvGrpSpPr>
          <p:cNvPr id="62483" name="Group 1043"/>
          <p:cNvGrpSpPr>
            <a:grpSpLocks/>
          </p:cNvGrpSpPr>
          <p:nvPr/>
        </p:nvGrpSpPr>
        <p:grpSpPr bwMode="auto">
          <a:xfrm>
            <a:off x="685800" y="3946525"/>
            <a:ext cx="3962400" cy="2506663"/>
            <a:chOff x="432" y="2486"/>
            <a:chExt cx="2496" cy="1579"/>
          </a:xfrm>
        </p:grpSpPr>
        <p:sp>
          <p:nvSpPr>
            <p:cNvPr id="62470" name="Text Box 1030"/>
            <p:cNvSpPr txBox="1">
              <a:spLocks noChangeArrowheads="1"/>
            </p:cNvSpPr>
            <p:nvPr/>
          </p:nvSpPr>
          <p:spPr bwMode="auto">
            <a:xfrm>
              <a:off x="432" y="2736"/>
              <a:ext cx="2496" cy="1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>
                  <a:latin typeface="Courier New" charset="0"/>
                </a:rPr>
                <a:t>&lt;html&gt;</a:t>
              </a:r>
            </a:p>
            <a:p>
              <a:r>
                <a:rPr lang="en-US" sz="1200">
                  <a:latin typeface="Courier New" charset="0"/>
                </a:rPr>
                <a:t>&lt;head&gt;</a:t>
              </a:r>
            </a:p>
            <a:p>
              <a:r>
                <a:rPr lang="en-US" sz="1200">
                  <a:latin typeface="Courier New" charset="0"/>
                </a:rPr>
                <a:t>&lt;title&gt;</a:t>
              </a:r>
            </a:p>
            <a:p>
              <a:r>
                <a:rPr lang="en-US" sz="1200">
                  <a:latin typeface="Courier New" charset="0"/>
                </a:rPr>
                <a:t>Home:: Michael L. Nelson, Old Dominion University</a:t>
              </a:r>
            </a:p>
            <a:p>
              <a:r>
                <a:rPr lang="en-US" sz="1200">
                  <a:latin typeface="Courier New" charset="0"/>
                </a:rPr>
                <a:t>&lt;/title&gt;</a:t>
              </a:r>
            </a:p>
            <a:p>
              <a:r>
                <a:rPr lang="en-US" sz="1200">
                  <a:latin typeface="Courier New" charset="0"/>
                </a:rPr>
                <a:t>&lt;link rel="stylesheet" type="text/css" href="mln.css"/&gt;</a:t>
              </a:r>
            </a:p>
            <a:p>
              <a:r>
                <a:rPr lang="en-US" sz="1200">
                  <a:latin typeface="Courier New" charset="0"/>
                </a:rPr>
                <a:t>&lt;script type="text/javascript" src="mln.js"&gt;&lt;/script&gt;</a:t>
              </a:r>
            </a:p>
            <a:p>
              <a:r>
                <a:rPr lang="en-US" sz="1200">
                  <a:latin typeface="Courier New" charset="0"/>
                </a:rPr>
                <a:t>…</a:t>
              </a:r>
            </a:p>
          </p:txBody>
        </p:sp>
        <p:sp>
          <p:nvSpPr>
            <p:cNvPr id="62482" name="Text Box 1042"/>
            <p:cNvSpPr txBox="1">
              <a:spLocks noChangeArrowheads="1"/>
            </p:cNvSpPr>
            <p:nvPr/>
          </p:nvSpPr>
          <p:spPr bwMode="auto">
            <a:xfrm>
              <a:off x="1046" y="2486"/>
              <a:ext cx="123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Representations*</a:t>
              </a:r>
            </a:p>
          </p:txBody>
        </p:sp>
      </p:grpSp>
      <p:sp>
        <p:nvSpPr>
          <p:cNvPr id="62485" name="Text Box 1045"/>
          <p:cNvSpPr txBox="1">
            <a:spLocks noChangeArrowheads="1"/>
          </p:cNvSpPr>
          <p:nvPr/>
        </p:nvSpPr>
        <p:spPr bwMode="auto">
          <a:xfrm>
            <a:off x="4875252" y="4876800"/>
            <a:ext cx="43738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As defined by the Web Architecture</a:t>
            </a:r>
          </a:p>
          <a:p>
            <a:r>
              <a:rPr lang="en-US" sz="1800" dirty="0">
                <a:latin typeface="Arial"/>
                <a:cs typeface="Arial"/>
                <a:hlinkClick r:id="rId4"/>
              </a:rPr>
              <a:t>http://www.w3.org/TR/webarch/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*= </a:t>
            </a:r>
            <a:r>
              <a:rPr lang="en-US" sz="1800" dirty="0" smtClean="0">
                <a:latin typeface="Arial"/>
                <a:cs typeface="Arial"/>
              </a:rPr>
              <a:t>we’ll </a:t>
            </a:r>
            <a:r>
              <a:rPr lang="en-US" sz="1800" dirty="0">
                <a:latin typeface="Arial"/>
                <a:cs typeface="Arial"/>
              </a:rPr>
              <a:t>see this use of </a:t>
            </a:r>
            <a:r>
              <a:rPr lang="ja-JP" altLang="en-US" sz="1800" dirty="0">
                <a:latin typeface="Arial"/>
                <a:cs typeface="Arial"/>
              </a:rPr>
              <a:t>“</a:t>
            </a:r>
            <a:r>
              <a:rPr lang="en-US" sz="1800" dirty="0">
                <a:latin typeface="Arial"/>
                <a:cs typeface="Arial"/>
              </a:rPr>
              <a:t>representations</a:t>
            </a:r>
            <a:r>
              <a:rPr lang="ja-JP" altLang="en-US" sz="1800" dirty="0">
                <a:latin typeface="Arial"/>
                <a:cs typeface="Arial"/>
              </a:rPr>
              <a:t>”</a:t>
            </a:r>
            <a:endParaRPr lang="en-US" sz="1800" dirty="0">
              <a:latin typeface="Arial"/>
              <a:cs typeface="Arial"/>
            </a:endParaRPr>
          </a:p>
          <a:p>
            <a:r>
              <a:rPr lang="en-US" sz="1800" dirty="0">
                <a:latin typeface="Arial"/>
                <a:cs typeface="Arial"/>
              </a:rPr>
              <a:t>conflates many terms from RFC-2616</a:t>
            </a:r>
          </a:p>
        </p:txBody>
      </p:sp>
    </p:spTree>
    <p:extLst>
      <p:ext uri="{BB962C8B-B14F-4D97-AF65-F5344CB8AC3E}">
        <p14:creationId xmlns:p14="http://schemas.microsoft.com/office/powerpoint/2010/main" val="77379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1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2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4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432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7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9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0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4331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2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3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4334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5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6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4337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4338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4339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1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2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3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4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45" name="Rectangle 26"/>
          <p:cNvSpPr>
            <a:spLocks noChangeArrowheads="1"/>
          </p:cNvSpPr>
          <p:nvPr/>
        </p:nvSpPr>
        <p:spPr bwMode="auto">
          <a:xfrm>
            <a:off x="304800" y="48006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46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37006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6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637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637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638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638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638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638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6393" name="Rectangle 26"/>
          <p:cNvSpPr>
            <a:spLocks noChangeArrowheads="1"/>
          </p:cNvSpPr>
          <p:nvPr/>
        </p:nvSpPr>
        <p:spPr bwMode="auto">
          <a:xfrm>
            <a:off x="304800" y="5715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639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196062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The Memento Framework</a:t>
            </a:r>
          </a:p>
        </p:txBody>
      </p:sp>
      <p:pic>
        <p:nvPicPr>
          <p:cNvPr id="188418" name="Picture 12" descr="memen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363"/>
            <a:ext cx="91440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2474" y="5810940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  <a:hlinkClick r:id="rId4"/>
              </a:rPr>
              <a:t>http://timetravel.mementoweb.org/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dirty="0" smtClean="0">
                <a:latin typeface="Arial"/>
                <a:cs typeface="Arial"/>
                <a:hlinkClick r:id="rId5"/>
              </a:rPr>
              <a:t>https://tools.ietf.org/html/rfc7089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115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extBox 1"/>
          <p:cNvSpPr txBox="1">
            <a:spLocks noChangeArrowheads="1"/>
          </p:cNvSpPr>
          <p:nvPr/>
        </p:nvSpPr>
        <p:spPr bwMode="auto">
          <a:xfrm>
            <a:off x="0" y="1600200"/>
            <a:ext cx="98345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HEAD /demo-special/index.php/Daenerys_Targaryen HTTP/1.1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User-Agent: curl/7.19.7 (x86_64-redhat-linux-gnu) libcurl/7.19.7 NSS/3.14.3.0 zlib/1.2.3 libidn/1.18 libssh2/1.4.2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Host: localhost:8080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Accept: */*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Accept-Datetime: Thu, 01 Jan 2012 00:00:00 GMT</a:t>
            </a:r>
          </a:p>
          <a:p>
            <a:pPr eaLnBrk="1" hangingPunct="1"/>
            <a:endParaRPr lang="en-US" sz="110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HTTP/1.1 200 OK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Date: Mon, 14 Apr 2014 22:35:17 GMT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Server: Apache/2.2.15 (Red Hat)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X-Powered-By: PHP/5.3.3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X-Content-Type-Options: nosniff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Link: &lt;http://ws-dl-10.cs.odu.edu/demo-special/index.php/Daenerys_Targaryen&gt;; rel="original latest-version",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&lt;http://ws-dl-10.cs.odu.edu/demo-special/index.php/Special:TimeGate/Daenerys_Targaryen&gt;; rel="timegate",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&lt;http://ws-dl-10.cs.odu.edu/demo-special/index.php/Special:TimeMap/Daenerys_Targaryen&gt;; rel="timemap"; 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 type="application/link-format"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Content-language: en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Vary: Accept-Encoding,Accept-Datetime,Cookie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Cache-Control: s-maxage=18000, must-revalidate, max-age=0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Last-Modified: Tue, 08 Apr 2014 00:20:01 GMT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Connection: close</a:t>
            </a:r>
          </a:p>
          <a:p>
            <a:pPr eaLnBrk="1" hangingPunct="1"/>
            <a:r>
              <a:rPr lang="en-US" sz="11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endParaRPr lang="en-US" sz="1100">
              <a:latin typeface="Courier New" charset="0"/>
              <a:cs typeface="Courier New" charset="0"/>
            </a:endParaRPr>
          </a:p>
        </p:txBody>
      </p:sp>
      <p:sp>
        <p:nvSpPr>
          <p:cNvPr id="190466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Hints from the live web server</a:t>
            </a:r>
          </a:p>
        </p:txBody>
      </p:sp>
      <p:sp>
        <p:nvSpPr>
          <p:cNvPr id="190467" name="TextBox 3"/>
          <p:cNvSpPr txBox="1">
            <a:spLocks noChangeArrowheads="1"/>
          </p:cNvSpPr>
          <p:nvPr/>
        </p:nvSpPr>
        <p:spPr bwMode="auto">
          <a:xfrm>
            <a:off x="1447800" y="6096000"/>
            <a:ext cx="6462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2"/>
              </a:rPr>
              <a:t>http://ws-dl.blogspot.com/2014/04/2014-04-18-timegate-design-options-for.html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0110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extBox 1"/>
          <p:cNvSpPr txBox="1">
            <a:spLocks noChangeArrowheads="1"/>
          </p:cNvSpPr>
          <p:nvPr/>
        </p:nvSpPr>
        <p:spPr bwMode="auto">
          <a:xfrm>
            <a:off x="38100" y="990600"/>
            <a:ext cx="877252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-i http://memgator.cs.odu.edu/timemap/link/http://www.cs.odu.edu/~mln/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05:45:05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&lt;http://www.cs.odu.edu/~mln/&gt;; rel="original",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&lt;http://memgator.cs.odu.edu/timemap/link/http://www.cs.odu.edu/~mln/&gt;; rel="self";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type="application/link-format",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&lt;http://web.archive.org/web/20020526053005/http://www.cs.odu.edu/~mln/&gt;; rel="first 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26 May 2002 05:30:05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&lt;http://web.archive.org/web/20020528083321/http://www.cs.odu.edu/~mln/&gt;;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datetime="Tue, 28 May 2002 08:33:21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&lt;http://web.archive.org/web/20020720051448/http://www.cs.odu.edu/~mln&gt;;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datetime="Sat, 20 Jul 2002 05:14:48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&lt;http://web.archive.org/web/20020724230216/http://www.cs.odu.edu/~mln/&gt;;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datetime="Wed, 24 Jul 2002 23:02:16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&lt;http://web.archive.org/web/20020811035033/http://www.cs.odu.edu/~mln&gt;;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11 Aug 2002 03:50:33 GMT",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[deletia]</a:t>
            </a:r>
          </a:p>
        </p:txBody>
      </p:sp>
      <p:sp>
        <p:nvSpPr>
          <p:cNvPr id="191490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Aggregator TimeMap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60569" y="6344625"/>
            <a:ext cx="40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2"/>
              </a:rPr>
              <a:t>https://github.com/oduwsdl/memgator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984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extBox 1"/>
          <p:cNvSpPr txBox="1">
            <a:spLocks noChangeArrowheads="1"/>
          </p:cNvSpPr>
          <p:nvPr/>
        </p:nvSpPr>
        <p:spPr bwMode="auto">
          <a:xfrm>
            <a:off x="-76200" y="990600"/>
            <a:ext cx="9420225" cy="547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latin typeface="Courier New" charset="0"/>
                <a:cs typeface="Courier New" charset="0"/>
              </a:rPr>
              <a:t>$ curl -i http://memgator.cs.odu.edu/timemap/link/http://www.cs.odu.edu/~mln/ </a:t>
            </a:r>
            <a:r>
              <a:rPr lang="en-US" sz="1000">
                <a:solidFill>
                  <a:srgbClr val="FF0000"/>
                </a:solidFill>
                <a:latin typeface="Courier New" charset="0"/>
                <a:cs typeface="Courier New" charset="0"/>
              </a:rPr>
              <a:t>| grep -v web.archive.org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Date: Thu, 02 Feb 2017 05:46:35 GMT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000">
              <a:latin typeface="Courier New" charset="0"/>
              <a:cs typeface="Courier New" charset="0"/>
            </a:endParaRPr>
          </a:p>
          <a:p>
            <a:r>
              <a:rPr lang="en-US" sz="1000">
                <a:latin typeface="Courier New" charset="0"/>
                <a:cs typeface="Courier New" charset="0"/>
              </a:rPr>
              <a:t>&lt;http://www.cs.odu.edu/~mln/&gt;; rel="original",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&lt;http://memgator.cs.odu.edu/timemap/link/http://www.cs.odu.edu/~mln/&gt;; rel="self"; type="application/link-format",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&lt;http://archive.is/20130618185742/http://www.cs.odu.edu/~mln/&gt;; rel="memento"; datetime="Tue, 18 Jun 2013 18:57:42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&lt;http://archive.is/20130621194047/http://www.cs.odu.edu/~mln/&gt;; rel="memento"; datetime="Fri, 21 Jun 2013 19:40:47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&lt;http://archive.is/20130723172543/http://www.cs.odu.edu/~mln/&gt;; rel="memento"; datetime="Tue, 23 Jul 2013 17:25:43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&lt;http://archive.is/20130723173951/http://www.cs.odu.edu/~mln/&gt;; rel="memento"; datetime="Tue, 23 Jul 2013 17:39:51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&lt;http://archive.is/20130728010336/http://www.cs.odu.edu/~mln/&gt;; rel="memento"; datetime="Sun, 28 Jul 2013 01:03:36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&lt;http://archive.is/20131217200455/http://www.cs.odu.edu/~mln/&gt;; rel="memento"; datetime="Tue, 17 Dec 2013 20:04:55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&lt;http://archive.is/20141015185128/http://www.cs.odu.edu/~mln/&gt;; rel="memento"; datetime="Wed, 15 Oct 2014 18:51:28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&lt;http://archive.is/20141020194524/http://www.cs.odu.edu/~mln/&gt;; rel="memento"; datetime="Mon, 20 Oct 2014 19:45:24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&lt;http://archive.is/20141112185338/http://www.cs.odu.edu/~mln/&gt;; rel="memento"; datetime="Wed, 12 Nov 2014 18:53:38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&lt;http://archive.is/20141120172147/http://www.cs.odu.edu/~mln/&gt;; rel="memento"; datetime="Thu, 20 Nov 2014 17:21:47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&lt;http://archive.is/20141207184200/http://www.cs.odu.edu/~mln/&gt;; rel="memento"; datetime="Sun, 07 Dec 2014 18:42:00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&lt;http://archive.is/20141207184737/http://www.cs.odu.edu/~mln/&gt;; rel="memento"; datetime="Sun, 07 Dec 2014 18:47:37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&lt;http://archive.is/20150205233109/http://www.cs.odu.edu/~mln/&gt;; rel="memento"; datetime="Thu, 05 Feb 2015 23:31:09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&lt;http://archive.is/20150514160142/http://www.cs.odu.edu/~mln/&gt;; rel="memento"; datetime="Thu, 14 May 2015 16:01:42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&lt;http://archive.is/20150519034827/http://www.cs.odu.edu/~mln/&gt;; rel="memento"; datetime="Tue, 19 May 2015 03:48:27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&lt;http://archive.is/20150519041853/http://www.cs.odu.edu/~mln/&gt;; rel="memento"; datetime="Tue, 19 May 2015 04:18:53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&lt;http://archive.is/20150707000027/http://www.cs.odu.edu/~mln/&gt;; rel="memento"; datetime="Tue, 07 Jul 2015 00:00:27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&lt;http://wayback.archive-it.org/all/20150921151807/http://www.cs.odu.edu/%7Emln/&gt;; rel="memento"; 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datetime="Mon, 21 Sep 2015 15:18:07 GMT",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&lt;http://wayback.archive-it.org/all/20150921164637/http://www.cs.odu.edu/~mln/&gt;; rel="memento"; 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datetime="Mon, 21 Sep 2015 16:46:37 GMT",</a:t>
            </a:r>
          </a:p>
          <a:p>
            <a:pPr eaLnBrk="1" hangingPunct="1"/>
            <a:r>
              <a:rPr lang="en-US" sz="1000">
                <a:latin typeface="Courier New" charset="0"/>
                <a:cs typeface="Courier New" charset="0"/>
              </a:rPr>
              <a:t>[deletia]</a:t>
            </a:r>
          </a:p>
        </p:txBody>
      </p:sp>
      <p:sp>
        <p:nvSpPr>
          <p:cNvPr id="192514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More Than Just IA!</a:t>
            </a:r>
          </a:p>
        </p:txBody>
      </p:sp>
    </p:spTree>
    <p:extLst>
      <p:ext uri="{BB962C8B-B14F-4D97-AF65-F5344CB8AC3E}">
        <p14:creationId xmlns:p14="http://schemas.microsoft.com/office/powerpoint/2010/main" val="37650421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extBox 1"/>
          <p:cNvSpPr txBox="1">
            <a:spLocks noChangeArrowheads="1"/>
          </p:cNvSpPr>
          <p:nvPr/>
        </p:nvSpPr>
        <p:spPr bwMode="auto">
          <a:xfrm>
            <a:off x="76200" y="1079500"/>
            <a:ext cx="821848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-I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HTTP/1.1 302 Found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05:49:13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text/plain; 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Link: &lt;http://www.cs.odu.edu/~mln/&gt;; rel="original",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&lt;http://web.archive.org/web/20020526053005/http://www.cs.odu.edu/~mln/&gt;;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rel="first memento"; datetime="Sun, 26 May 2002 05:30:05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&lt;http://web.archive.org/web/20130702115017/http://www.cs.odu.edu/~mln/&gt;;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rel="prev memento"; datetime="Tue, 02 Jul 2013 11:50:17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&lt;http://archive.is/20130723172543/http://www.cs.odu.edu/~mln/&gt;;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datetime="Tue, 23 Jul 2013 17:25:43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&lt;http://web.archive.org/web/20130730042519/http://www.cs.odu.edu/~mln/&gt;;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rel="next memento"; datetime="Tue, 30 Jul 2013 04:25:19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&lt;http://archive.is/20170202053722/http://www.cs.odu.edu/~mln/&gt;; rel="last 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datetime="Thu, 02 Feb 2017 05:37:22 GMT",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&lt;http://memgator.cs.odu.edu/timemap/link/http://www.cs.odu.edu/~mln/&gt;; rel="timemap";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type="application/link-format",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&lt;http://memgator.cs.odu.edu/timemap/json/http://www.cs.odu.edu/~mln/&gt;;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rel="timemap"; type="application/json",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&lt;http://memgator.cs.odu.edu/timemap/cdxj/http://www.cs.odu.edu/~mln/&gt;;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rel="timemap"; type="application/cdxj+ors",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&lt;http://memgator.cs.odu.edu/timegate/http://www.cs.odu.edu/~mln/&gt;; rel="timegate"</a:t>
            </a:r>
          </a:p>
          <a:p>
            <a:r>
              <a:rPr lang="en-US" sz="1200">
                <a:solidFill>
                  <a:srgbClr val="FF0000"/>
                </a:solidFill>
                <a:latin typeface="Courier New" charset="0"/>
                <a:cs typeface="Courier New" charset="0"/>
              </a:rPr>
              <a:t>Location: http://archive.is/20130723172543/http://www.cs.odu.edu/~mln/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Vary: accept-datetime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X-Generator: MemGator:1.0-rc7</a:t>
            </a:r>
          </a:p>
          <a:p>
            <a:endParaRPr lang="en-US" sz="1200">
              <a:latin typeface="Courier New" charset="0"/>
              <a:cs typeface="Courier New" charset="0"/>
            </a:endParaRPr>
          </a:p>
        </p:txBody>
      </p:sp>
      <p:sp>
        <p:nvSpPr>
          <p:cNvPr id="193538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cs typeface="Arial" charset="0"/>
              </a:rPr>
              <a:t>Aggregator </a:t>
            </a:r>
            <a:r>
              <a:rPr lang="en-US" sz="2400" dirty="0" err="1">
                <a:cs typeface="Arial" charset="0"/>
              </a:rPr>
              <a:t>TimeGate</a:t>
            </a:r>
            <a:endParaRPr lang="en-US" sz="24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52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extBox 1"/>
          <p:cNvSpPr txBox="1">
            <a:spLocks noChangeArrowheads="1"/>
          </p:cNvSpPr>
          <p:nvPr/>
        </p:nvSpPr>
        <p:spPr bwMode="auto">
          <a:xfrm>
            <a:off x="609600" y="1447800"/>
            <a:ext cx="766445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&lt;a href="http://archive.is/20130723172543/http://www.cs.odu.edu/~mln/"&gt;Found&lt;/a&gt;.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$ curl -i -H "Accept-datetime: Mon, 22 Jul 2013 00:00:00 GMT" \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 http://memgator.cs.odu.edu/timegate/http://www.cs.odu.edu/~mln/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HTTP/1.1 302 Found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05:54:20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Content-Length: 83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[deletia – all headers + entity]</a:t>
            </a:r>
          </a:p>
        </p:txBody>
      </p:sp>
      <p:sp>
        <p:nvSpPr>
          <p:cNvPr id="194562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Reminder that 302s can have entities…</a:t>
            </a:r>
          </a:p>
        </p:txBody>
      </p:sp>
    </p:spTree>
    <p:extLst>
      <p:ext uri="{BB962C8B-B14F-4D97-AF65-F5344CB8AC3E}">
        <p14:creationId xmlns:p14="http://schemas.microsoft.com/office/powerpoint/2010/main" val="8380734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5" name="Picture 3" descr="mln-cur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86" name="Rectangle 4"/>
          <p:cNvSpPr>
            <a:spLocks noChangeArrowheads="1"/>
          </p:cNvSpPr>
          <p:nvPr/>
        </p:nvSpPr>
        <p:spPr bwMode="auto">
          <a:xfrm>
            <a:off x="838200" y="6491288"/>
            <a:ext cx="72485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MementoFox: </a:t>
            </a:r>
            <a:r>
              <a:rPr lang="en-US">
                <a:latin typeface="Calibri" charset="0"/>
                <a:hlinkClick r:id="rId3"/>
              </a:rPr>
              <a:t>https://addons.mozilla.org/en-us/firefox/addon/mementofox/</a:t>
            </a:r>
            <a:r>
              <a:rPr lang="en-US">
                <a:latin typeface="Calibri" charset="0"/>
              </a:rPr>
              <a:t>  (now deprecated) </a:t>
            </a:r>
          </a:p>
        </p:txBody>
      </p:sp>
    </p:spTree>
    <p:extLst>
      <p:ext uri="{BB962C8B-B14F-4D97-AF65-F5344CB8AC3E}">
        <p14:creationId xmlns:p14="http://schemas.microsoft.com/office/powerpoint/2010/main" val="798330435"/>
      </p:ext>
    </p:extLst>
  </p:cSld>
  <p:clrMapOvr>
    <a:masterClrMapping/>
  </p:clrMapOvr>
  <p:transition xmlns:p14="http://schemas.microsoft.com/office/powerpoint/2010/main"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09" name="Picture 4" descr="mln-2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0" name="Rectangle 26"/>
          <p:cNvSpPr>
            <a:spLocks noChangeArrowheads="1"/>
          </p:cNvSpPr>
          <p:nvPr/>
        </p:nvSpPr>
        <p:spPr bwMode="auto">
          <a:xfrm>
            <a:off x="3733800" y="457200"/>
            <a:ext cx="3276600" cy="6096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96611" name="Rectangle 5"/>
          <p:cNvSpPr>
            <a:spLocks noChangeArrowheads="1"/>
          </p:cNvSpPr>
          <p:nvPr/>
        </p:nvSpPr>
        <p:spPr bwMode="auto">
          <a:xfrm>
            <a:off x="2590800" y="6553200"/>
            <a:ext cx="34988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art history </a:t>
            </a:r>
            <a:r>
              <a:rPr lang="en-US" sz="1000">
                <a:hlinkClick r:id="rId3"/>
              </a:rPr>
              <a:t>http://artsalesindex.artinfo.com/asi/lots/5074380</a:t>
            </a:r>
            <a:r>
              <a:rPr lang="en-US" sz="1000"/>
              <a:t>    </a:t>
            </a:r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35143"/>
      </p:ext>
    </p:extLst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W3C Figure</a:t>
            </a:r>
            <a:endParaRPr lang="en-US" dirty="0"/>
          </a:p>
        </p:txBody>
      </p:sp>
      <p:pic>
        <p:nvPicPr>
          <p:cNvPr id="4" name="Picture 3" descr="w3c-fig1-weath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28800"/>
            <a:ext cx="3844719" cy="41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522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97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Time Travel with Memento for Chrome</a:t>
            </a:r>
          </a:p>
        </p:txBody>
      </p:sp>
      <p:pic>
        <p:nvPicPr>
          <p:cNvPr id="19763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1563688"/>
            <a:ext cx="4421187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6" name="Title 1"/>
          <p:cNvSpPr txBox="1">
            <a:spLocks/>
          </p:cNvSpPr>
          <p:nvPr/>
        </p:nvSpPr>
        <p:spPr bwMode="auto">
          <a:xfrm>
            <a:off x="685800" y="48752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24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97637" name="TextBox 1"/>
          <p:cNvSpPr txBox="1">
            <a:spLocks noChangeArrowheads="1"/>
          </p:cNvSpPr>
          <p:nvPr/>
        </p:nvSpPr>
        <p:spPr bwMode="auto">
          <a:xfrm>
            <a:off x="457200" y="6248400"/>
            <a:ext cx="825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3"/>
              </a:rPr>
              <a:t>http://ws-dl.blogspot.com/2013/10/2013-10-14-right-click-to-past-memento.html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994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98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Time Travel with Mink</a:t>
            </a:r>
          </a:p>
        </p:txBody>
      </p:sp>
      <p:sp>
        <p:nvSpPr>
          <p:cNvPr id="198659" name="Title 1"/>
          <p:cNvSpPr txBox="1">
            <a:spLocks/>
          </p:cNvSpPr>
          <p:nvPr/>
        </p:nvSpPr>
        <p:spPr bwMode="auto">
          <a:xfrm>
            <a:off x="685800" y="48752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24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98660" name="TextBox 1"/>
          <p:cNvSpPr txBox="1">
            <a:spLocks noChangeArrowheads="1"/>
          </p:cNvSpPr>
          <p:nvPr/>
        </p:nvSpPr>
        <p:spPr bwMode="auto">
          <a:xfrm>
            <a:off x="3200400" y="6248400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800">
                <a:hlinkClick r:id="rId2"/>
              </a:rPr>
              <a:t>http://matkelly.com/mink/</a:t>
            </a:r>
            <a:r>
              <a:rPr lang="fi-FI" sz="1800"/>
              <a:t> </a:t>
            </a:r>
            <a:endParaRPr lang="en-US" sz="1800"/>
          </a:p>
        </p:txBody>
      </p:sp>
      <p:pic>
        <p:nvPicPr>
          <p:cNvPr id="198661" name="Picture 2" descr="Mink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574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66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Read Like It</a:t>
            </a:r>
            <a:r>
              <a:rPr lang="fr-FR">
                <a:latin typeface="Calibri" charset="0"/>
              </a:rPr>
              <a:t>'</a:t>
            </a:r>
            <a:r>
              <a:rPr lang="en-US">
                <a:latin typeface="Calibri" charset="0"/>
              </a:rPr>
              <a:t>s 2004</a:t>
            </a:r>
          </a:p>
        </p:txBody>
      </p:sp>
      <p:pic>
        <p:nvPicPr>
          <p:cNvPr id="199682" name="Picture 2" descr="dli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3" name="TextBox 3"/>
          <p:cNvSpPr txBox="1">
            <a:spLocks noChangeArrowheads="1"/>
          </p:cNvSpPr>
          <p:nvPr/>
        </p:nvSpPr>
        <p:spPr bwMode="auto">
          <a:xfrm>
            <a:off x="1066800" y="5943600"/>
            <a:ext cx="5913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a-DK" sz="1800">
                <a:hlinkClick r:id="rId3"/>
              </a:rPr>
              <a:t>http://www.dlib.org/dlib/september04/vandesompel/09vandesompel.html</a:t>
            </a:r>
            <a:r>
              <a:rPr lang="da-DK" sz="1800"/>
              <a:t>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5541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Calibri" charset="0"/>
              </a:rPr>
              <a:t>Time Travel: Scroll To The Bottom, First Reference</a:t>
            </a:r>
          </a:p>
        </p:txBody>
      </p:sp>
      <p:pic>
        <p:nvPicPr>
          <p:cNvPr id="20070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7" name="Shape 34"/>
          <p:cNvSpPr>
            <a:spLocks noChangeArrowheads="1"/>
          </p:cNvSpPr>
          <p:nvPr/>
        </p:nvSpPr>
        <p:spPr bwMode="auto">
          <a:xfrm>
            <a:off x="1866900" y="15748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8561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Link In 2014 Redirects To Main Site</a:t>
            </a:r>
          </a:p>
        </p:txBody>
      </p:sp>
      <p:pic>
        <p:nvPicPr>
          <p:cNvPr id="201730" name="Picture 2" descr="dli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029325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0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Set For September 15, 2004</a:t>
            </a:r>
          </a:p>
        </p:txBody>
      </p:sp>
      <p:pic>
        <p:nvPicPr>
          <p:cNvPr id="202754" name="Picture 4" descr="dlib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32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3778" name="Picture 2" descr="dlib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123950"/>
            <a:ext cx="5919788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8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The Report @ 2004-10-12</a:t>
            </a:r>
          </a:p>
        </p:txBody>
      </p:sp>
      <p:pic>
        <p:nvPicPr>
          <p:cNvPr id="204802" name="Picture 3" descr="dlib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23950"/>
            <a:ext cx="591978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00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Second Reference</a:t>
            </a:r>
          </a:p>
        </p:txBody>
      </p:sp>
      <p:pic>
        <p:nvPicPr>
          <p:cNvPr id="20582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Shape 34"/>
          <p:cNvSpPr>
            <a:spLocks noChangeArrowheads="1"/>
          </p:cNvSpPr>
          <p:nvPr/>
        </p:nvSpPr>
        <p:spPr bwMode="auto">
          <a:xfrm>
            <a:off x="1866900" y="18542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760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Time Travel: Second Reference In 2014</a:t>
            </a:r>
          </a:p>
        </p:txBody>
      </p:sp>
      <p:pic>
        <p:nvPicPr>
          <p:cNvPr id="206850" name="Picture 2" descr="dlib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93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</TotalTime>
  <Words>13628</Words>
  <Application>Microsoft Macintosh PowerPoint</Application>
  <PresentationFormat>On-screen Show (4:3)</PresentationFormat>
  <Paragraphs>1517</Paragraphs>
  <Slides>222</Slides>
  <Notes>150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222</vt:i4>
      </vt:variant>
    </vt:vector>
  </HeadingPairs>
  <TitlesOfParts>
    <vt:vector size="223" baseType="lpstr">
      <vt:lpstr>Office Theme</vt:lpstr>
      <vt:lpstr>The W3C Web Architecture,  the Memento Protocol, and  Research Issues With Web Archiving</vt:lpstr>
      <vt:lpstr>HTTP Mechanics and the Web Architecture</vt:lpstr>
      <vt:lpstr>Defining the Web / HTTP</vt:lpstr>
      <vt:lpstr>Uniform Resource Identifiers</vt:lpstr>
      <vt:lpstr>From RFC 2396</vt:lpstr>
      <vt:lpstr>URI Schemes</vt:lpstr>
      <vt:lpstr>How To Read RFCs (quoting from RFC 2119)</vt:lpstr>
      <vt:lpstr>Important Web Architecture Concepts</vt:lpstr>
      <vt:lpstr>Original W3C Figure</vt:lpstr>
      <vt:lpstr>W3C Web Architecture</vt:lpstr>
      <vt:lpstr>HTTP Operation</vt:lpstr>
      <vt:lpstr>General Template, CR/LF,  and Magic Blank Lines</vt:lpstr>
      <vt:lpstr>Talking to HTTP servers…</vt:lpstr>
      <vt:lpstr>GET</vt:lpstr>
      <vt:lpstr>HEAD</vt:lpstr>
      <vt:lpstr>OPTIONS  (many methods)</vt:lpstr>
      <vt:lpstr>OPTIONS (fewer methods)</vt:lpstr>
      <vt:lpstr>Response Codes</vt:lpstr>
      <vt:lpstr>501 - Method Not Implemented</vt:lpstr>
      <vt:lpstr>301 - Moved Permanently</vt:lpstr>
      <vt:lpstr>301- Moved Permanently</vt:lpstr>
      <vt:lpstr>302 - Found</vt:lpstr>
      <vt:lpstr>303 - See Other</vt:lpstr>
      <vt:lpstr>Hidden Semantics in Redirects</vt:lpstr>
      <vt:lpstr>HTTP 307 vs. 308</vt:lpstr>
      <vt:lpstr>404 - Not Found</vt:lpstr>
      <vt:lpstr>404s and nigh-404s</vt:lpstr>
      <vt:lpstr>401 - Unauthorized</vt:lpstr>
      <vt:lpstr>400 - Bad Request</vt:lpstr>
      <vt:lpstr>505 - HTTP Version Not Supported</vt:lpstr>
      <vt:lpstr>505 - HTTP Version Not Supported</vt:lpstr>
      <vt:lpstr>Many, Many Response Codes…</vt:lpstr>
      <vt:lpstr>Date/Time Format</vt:lpstr>
      <vt:lpstr>REST</vt:lpstr>
      <vt:lpstr>HATEOAS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W3C Web Architecture: Resource – URI - Representation</vt:lpstr>
      <vt:lpstr>W3C Web Architecture: Resource – URI - Representation</vt:lpstr>
      <vt:lpstr>Resources</vt:lpstr>
      <vt:lpstr>Resources have Representations</vt:lpstr>
      <vt:lpstr>Resources have Representations that Change over Time</vt:lpstr>
      <vt:lpstr>Only the Current Representation is Available from a Resource</vt:lpstr>
      <vt:lpstr>Old Representations are Lost Forever</vt:lpstr>
      <vt:lpstr>Archived Resources Exist</vt:lpstr>
      <vt:lpstr>Archived Resources</vt:lpstr>
      <vt:lpstr>Finding Archived Resources</vt:lpstr>
      <vt:lpstr>Finding Archived Resources</vt:lpstr>
      <vt:lpstr>Navigating Archived Resources</vt:lpstr>
      <vt:lpstr>Navigating Archived Resources</vt:lpstr>
      <vt:lpstr>Current and Past Web are Not Integrated</vt:lpstr>
      <vt:lpstr>TBL on Generic vs. Specific Resources</vt:lpstr>
      <vt:lpstr>In The Beginning… there was the inode</vt:lpstr>
      <vt:lpstr>Limited Time Semantics…</vt:lpstr>
      <vt:lpstr>Time Semantics Becoming Less,  Not More Available </vt:lpstr>
      <vt:lpstr>The Past Links to the Present…</vt:lpstr>
      <vt:lpstr>The Past Links to the Present…</vt:lpstr>
      <vt:lpstr>But the Present Does Not Link to the Past</vt:lpstr>
      <vt:lpstr>Linking the Past and the Present</vt:lpstr>
      <vt:lpstr>Normal HTTP Flow</vt:lpstr>
      <vt:lpstr>Normal HTTP Flow</vt:lpstr>
      <vt:lpstr>The Web without a Time Dimension</vt:lpstr>
      <vt:lpstr>The Web without a Time Dimension</vt:lpstr>
      <vt:lpstr>The Web without a Time Dimension</vt:lpstr>
      <vt:lpstr>The Web with Time Dimension added by Memento</vt:lpstr>
      <vt:lpstr>The Web with Time Dimension added by Memento</vt:lpstr>
      <vt:lpstr>PowerPoint Presentation</vt:lpstr>
      <vt:lpstr>Memento HTTP Flow</vt:lpstr>
      <vt:lpstr>Memento HTTP Flow</vt:lpstr>
      <vt:lpstr>Memento HTTP Flow</vt:lpstr>
      <vt:lpstr>Memento HTTP Flow</vt:lpstr>
      <vt:lpstr>Memento HTTP Flow</vt:lpstr>
      <vt:lpstr>Memento HTTP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Travel with Memento for Chrome</vt:lpstr>
      <vt:lpstr>Time Travel with Mink</vt:lpstr>
      <vt:lpstr>Time Travel: Read Like It's 2004</vt:lpstr>
      <vt:lpstr>Time Travel: Scroll To The Bottom, First Reference</vt:lpstr>
      <vt:lpstr>Time Travel: Link In 2014 Redirects To Main Site</vt:lpstr>
      <vt:lpstr>Time Travel: Set For September 15, 2004</vt:lpstr>
      <vt:lpstr>Time Travel: Right Click On The Link</vt:lpstr>
      <vt:lpstr>Time Travel: The Report @ 2004-10-12</vt:lpstr>
      <vt:lpstr>Time Travel: Second Reference</vt:lpstr>
      <vt:lpstr>Time Travel: Second Reference In 2014</vt:lpstr>
      <vt:lpstr>Time Travel: Right Click On The Link</vt:lpstr>
      <vt:lpstr>Time Travel: Page @ 2004-12-11</vt:lpstr>
      <vt:lpstr>Time Travel: Fifth Reference</vt:lpstr>
      <vt:lpstr>Time Travel: Current Page Is 404</vt:lpstr>
      <vt:lpstr>Time Travel: Right Link On The Link</vt:lpstr>
      <vt:lpstr>Time Travel: Page As Of 2004-10-12</vt:lpstr>
      <vt:lpstr>A More Fun Example…</vt:lpstr>
      <vt:lpstr>Fixing 404 Pages: Google Results Page</vt:lpstr>
      <vt:lpstr>Fixing 404 Pages: Result Page </vt:lpstr>
      <vt:lpstr>Fixing 404 Pages: Scrolling Down</vt:lpstr>
      <vt:lpstr>Fixing 404 Pages: Server Up, Page 404</vt:lpstr>
      <vt:lpstr>Fixing 404 Pages: Using Memento For Chrome</vt:lpstr>
      <vt:lpstr>Fixing 404 Pages: Archived Page 2011-04-16</vt:lpstr>
      <vt:lpstr>Fixing 404 Pages: Get Most Recent Archived Version</vt:lpstr>
      <vt:lpstr>Fixing 404 Pages: 2013-10-18 Version (404 Imminent)</vt:lpstr>
      <vt:lpstr>Proactive Archiving: Page Not Archived</vt:lpstr>
      <vt:lpstr>Proactive Archiving: "Archive Now?" Bar</vt:lpstr>
      <vt:lpstr>Proactive Archiving: Submit to Archive.org</vt:lpstr>
      <vt:lpstr>Proactive Archiving: Archived @ Archive.org</vt:lpstr>
      <vt:lpstr>Proactive Archiving: Submit to Archive.today</vt:lpstr>
      <vt:lpstr>Proactive Archiving: Archive.today Progress Page</vt:lpstr>
      <vt:lpstr>Proactive Archiving: Archived @ Archive.today </vt:lpstr>
      <vt:lpstr>“If you see something, save something” (if you haven’t installed Mink yet…)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Integrating Multiple Archives more info: http://mementoweb.org/  https://tools.ietf.org/html/rfc7089 </vt:lpstr>
      <vt:lpstr>www.odu.edu is archived in six archives…</vt:lpstr>
      <vt:lpstr>Long Tail of Archives</vt:lpstr>
      <vt:lpstr>Long Tail of Archives</vt:lpstr>
      <vt:lpstr>Memento Aggregator</vt:lpstr>
      <vt:lpstr>Memento Aggregator</vt:lpstr>
      <vt:lpstr>Memento Aggregator</vt:lpstr>
      <vt:lpstr>Memento Aggregator</vt:lpstr>
      <vt:lpstr>Memento Aggregator</vt:lpstr>
      <vt:lpstr>Memento Aggregator</vt:lpstr>
      <vt:lpstr>Using Only Top-k Archives  for URI Lookup Yields Good Results</vt:lpstr>
      <vt:lpstr>PowerPoint Presentation</vt:lpstr>
      <vt:lpstr>Why Care About The Past?</vt:lpstr>
      <vt:lpstr>PowerPoint Presentation</vt:lpstr>
      <vt:lpstr>vs.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Archiving Moves At Hurricane Speed, Most News Stories Move Faster</vt:lpstr>
      <vt:lpstr>PowerPoint Presentation</vt:lpstr>
      <vt:lpstr>PowerPoint Presentation</vt:lpstr>
      <vt:lpstr>PowerPoint Presentation</vt:lpstr>
      <vt:lpstr>PowerPoint Presentation</vt:lpstr>
      <vt:lpstr>A Youtube video of a TV show where celebrities read “mean” Tweets about themselves</vt:lpstr>
      <vt:lpstr>Our scholarly record is in jeopardy…</vt:lpstr>
      <vt:lpstr>As is our legal record…</vt:lpstr>
      <vt:lpstr>As is our scientific record…</vt:lpstr>
      <vt:lpstr>And our popular culture as well…</vt:lpstr>
      <vt:lpstr>Half-Life of Popular Music Youtube Videos</vt:lpstr>
      <vt:lpstr>PowerPoint Presentation</vt:lpstr>
      <vt:lpstr>PowerPoint Presentation</vt:lpstr>
      <vt:lpstr>Missing Tweet &amp; Pic</vt:lpstr>
      <vt:lpstr>In May 2013, both are “archived” by topsy.com</vt:lpstr>
      <vt:lpstr>In February 2015, they’re completely missing.</vt:lpstr>
      <vt:lpstr>In 2016, redirecting…</vt:lpstr>
      <vt:lpstr>…to a random (?) apple.com page</vt:lpstr>
      <vt:lpstr>No Server == No HTTP Event == Nothing to Archive</vt:lpstr>
      <vt:lpstr>PowerPoint Presentation</vt:lpstr>
      <vt:lpstr>Why we need multiple,  independent archives…</vt:lpstr>
      <vt:lpstr>A single archive is vulnerable</vt:lpstr>
      <vt:lpstr>Houston, Tranquility Base Here. The Eagle has landed.</vt:lpstr>
      <vt:lpstr>PowerPoint Presentation</vt:lpstr>
      <vt:lpstr>PowerPoint Presentation</vt:lpstr>
      <vt:lpstr>But who pays for those extra archives?</vt:lpstr>
      <vt:lpstr>Archives aren’t magic web sites They’re just web sites.</vt:lpstr>
      <vt:lpstr>Don’t Throw Away the Original URL – Use Robust Links!</vt:lpstr>
      <vt:lpstr>Economics Working Against Archives</vt:lpstr>
      <vt:lpstr>“We’ll use the cloud!”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 and I Discuss Who Has What…</vt:lpstr>
      <vt:lpstr>Remember MH17?</vt:lpstr>
      <vt:lpstr>Alex is now 404. Would multiple archives have convinced him?  </vt:lpstr>
      <vt:lpstr>Do we really have  “a perfect tool to produce `evidence’ of any kind”?</vt:lpstr>
      <vt:lpstr>@gary4205 mansplains to @AstroKatie</vt:lpstr>
      <vt:lpstr>But can you prove he didn’t say this?</vt:lpstr>
      <vt:lpstr>Or that she didn’t say this? (remember: black hats can use tools created by white hats)</vt:lpstr>
      <vt:lpstr>Assessing the Quality of Web Archiving</vt:lpstr>
      <vt:lpstr>Temporal Drift</vt:lpstr>
      <vt:lpstr>Temporal Drift: Now 3 Hours in the Past</vt:lpstr>
      <vt:lpstr>Temporal Drift: Now 17 Days in the Future</vt:lpstr>
      <vt:lpstr>Temporal Drift: Now 23 (or 6) Days in the Future</vt:lpstr>
      <vt:lpstr>Sometimes the Live Web  "Leaks" Into the Archive…</vt:lpstr>
      <vt:lpstr>PowerPoint Presentation</vt:lpstr>
      <vt:lpstr>PowerPoint Presentation</vt:lpstr>
      <vt:lpstr>Synthetic Damage: Removing Images From xkcd.com</vt:lpstr>
      <vt:lpstr>PowerPoint Presentation</vt:lpstr>
      <vt:lpstr>Weights from Turker Assessment of Damage </vt:lpstr>
      <vt:lpstr>Good News:  Although %Missing (M) is steady/increasing,  weighted Damage (D) is decreasing</vt:lpstr>
      <vt:lpstr>PowerPoint Presentation</vt:lpstr>
      <vt:lpstr>As Presented by IA</vt:lpstr>
      <vt:lpstr>Not Everything Is 200412091900926</vt:lpstr>
      <vt:lpstr>Only 1 in 5 pages complete and without violations</vt:lpstr>
      <vt:lpstr>Closing Observations</vt:lpstr>
      <vt:lpstr>Wrong Metaphor for Web Archives</vt:lpstr>
      <vt:lpstr>Web Archives Are Not Destinations</vt:lpstr>
      <vt:lpstr>Turn Archiving Into A Social Activity…</vt:lpstr>
      <vt:lpstr>…But Don't Use the "A" Word</vt:lpstr>
      <vt:lpstr>Pinterest: Anonymous Mementos</vt:lpstr>
      <vt:lpstr>When all else fails, justify project with:  “web archiving is Big Data”</vt:lpstr>
      <vt:lpstr>To Do For Next Week…</vt:lpstr>
      <vt:lpstr>Course Requirements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Memento Protocol and  Research Issues With Web Archiving</dc:title>
  <dc:creator>Office 2004 Test Drive User</dc:creator>
  <cp:lastModifiedBy>Office 2004 Test Drive User</cp:lastModifiedBy>
  <cp:revision>20</cp:revision>
  <dcterms:created xsi:type="dcterms:W3CDTF">2017-09-06T16:07:26Z</dcterms:created>
  <dcterms:modified xsi:type="dcterms:W3CDTF">2019-01-23T16:23:48Z</dcterms:modified>
</cp:coreProperties>
</file>